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6"/>
  </p:notesMasterIdLst>
  <p:handoutMasterIdLst>
    <p:handoutMasterId r:id="rId37"/>
  </p:handoutMasterIdLst>
  <p:sldIdLst>
    <p:sldId id="256" r:id="rId2"/>
    <p:sldId id="276" r:id="rId3"/>
    <p:sldId id="277" r:id="rId4"/>
    <p:sldId id="257" r:id="rId5"/>
    <p:sldId id="258" r:id="rId6"/>
    <p:sldId id="286" r:id="rId7"/>
    <p:sldId id="259" r:id="rId8"/>
    <p:sldId id="260" r:id="rId9"/>
    <p:sldId id="285" r:id="rId10"/>
    <p:sldId id="261" r:id="rId11"/>
    <p:sldId id="284" r:id="rId12"/>
    <p:sldId id="262" r:id="rId13"/>
    <p:sldId id="265" r:id="rId14"/>
    <p:sldId id="263" r:id="rId15"/>
    <p:sldId id="264" r:id="rId16"/>
    <p:sldId id="266" r:id="rId17"/>
    <p:sldId id="267" r:id="rId18"/>
    <p:sldId id="268" r:id="rId19"/>
    <p:sldId id="269" r:id="rId20"/>
    <p:sldId id="270" r:id="rId21"/>
    <p:sldId id="271" r:id="rId22"/>
    <p:sldId id="287" r:id="rId23"/>
    <p:sldId id="288" r:id="rId24"/>
    <p:sldId id="289" r:id="rId25"/>
    <p:sldId id="272" r:id="rId26"/>
    <p:sldId id="273" r:id="rId27"/>
    <p:sldId id="274" r:id="rId28"/>
    <p:sldId id="275" r:id="rId29"/>
    <p:sldId id="278" r:id="rId30"/>
    <p:sldId id="279" r:id="rId31"/>
    <p:sldId id="280" r:id="rId32"/>
    <p:sldId id="281" r:id="rId33"/>
    <p:sldId id="282" r:id="rId34"/>
    <p:sldId id="28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323" autoAdjust="0"/>
    <p:restoredTop sz="94803" autoAdjust="0"/>
  </p:normalViewPr>
  <p:slideViewPr>
    <p:cSldViewPr snapToGrid="0">
      <p:cViewPr varScale="1">
        <p:scale>
          <a:sx n="65" d="100"/>
          <a:sy n="65" d="100"/>
        </p:scale>
        <p:origin x="-720" y="-10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E7BF2EC-F949-4E5A-BAA2-4989F1CA65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Distributor Sales Manager</a:t>
            </a:r>
          </a:p>
        </p:txBody>
      </p:sp>
      <p:sp>
        <p:nvSpPr>
          <p:cNvPr id="3" name="Date Placeholder 2">
            <a:extLst>
              <a:ext uri="{FF2B5EF4-FFF2-40B4-BE49-F238E27FC236}">
                <a16:creationId xmlns:a16="http://schemas.microsoft.com/office/drawing/2014/main" xmlns="" id="{7514C3BC-3255-4D57-A616-A84AAAD010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9A6C28-BE7F-451F-89A0-6349E49C8949}" type="datetime1">
              <a:rPr lang="en-US" smtClean="0"/>
              <a:pPr/>
              <a:t>7/2/2018</a:t>
            </a:fld>
            <a:endParaRPr lang="en-US"/>
          </a:p>
        </p:txBody>
      </p:sp>
      <p:sp>
        <p:nvSpPr>
          <p:cNvPr id="4" name="Footer Placeholder 3">
            <a:extLst>
              <a:ext uri="{FF2B5EF4-FFF2-40B4-BE49-F238E27FC236}">
                <a16:creationId xmlns:a16="http://schemas.microsoft.com/office/drawing/2014/main" xmlns="" id="{89BDBCBC-46C5-4D11-808D-4E7EAD668E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4AA6CAFE-B9E1-4D52-BFF8-F7FC54D4D7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8D383B-CE62-4742-8F5D-8B91B88830D1}" type="slidenum">
              <a:rPr lang="en-US" smtClean="0"/>
              <a:pPr/>
              <a:t>‹#›</a:t>
            </a:fld>
            <a:endParaRPr lang="en-US"/>
          </a:p>
        </p:txBody>
      </p:sp>
    </p:spTree>
    <p:extLst>
      <p:ext uri="{BB962C8B-B14F-4D97-AF65-F5344CB8AC3E}">
        <p14:creationId xmlns:p14="http://schemas.microsoft.com/office/powerpoint/2010/main" xmlns="" val="1118081402"/>
      </p:ext>
    </p:extLst>
  </p:cSld>
  <p:clrMap bg1="lt1" tx1="dk1" bg2="lt2" tx2="dk2" accent1="accent1" accent2="accent2" accent3="accent3" accent4="accent4" accent5="accent5" accent6="accent6" hlink="hlink" folHlink="folHlink"/>
  <p:hf sldNum="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Distributor Sales Manager</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C216D-2568-43D1-ABB2-748B9BBDE5A1}" type="datetime1">
              <a:rPr lang="en-US" smtClean="0"/>
              <a:pPr/>
              <a:t>7/2/2018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8AF49-F057-4E4A-8D56-661737F42184}" type="slidenum">
              <a:rPr lang="en-US" smtClean="0"/>
              <a:pPr/>
              <a:t>‹#›</a:t>
            </a:fld>
            <a:endParaRPr lang="en-US"/>
          </a:p>
        </p:txBody>
      </p:sp>
    </p:spTree>
    <p:extLst>
      <p:ext uri="{BB962C8B-B14F-4D97-AF65-F5344CB8AC3E}">
        <p14:creationId xmlns:p14="http://schemas.microsoft.com/office/powerpoint/2010/main" xmlns="" val="2526707092"/>
      </p:ext>
    </p:extLst>
  </p:cSld>
  <p:clrMap bg1="lt1" tx1="dk1" bg2="lt2" tx2="dk2" accent1="accent1" accent2="accent2" accent3="accent3" accent4="accent4" accent5="accent5" accent6="accent6" hlink="hlink" folHlink="folHlink"/>
  <p:hf sldNum="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953427F-EAE1-4AA2-80B3-933F7C85BA37}" type="datetime1">
              <a:rPr lang="en-US" smtClean="0"/>
              <a:pPr/>
              <a:t>7/2/2018</a:t>
            </a:fld>
            <a:endParaRPr lang="en-US"/>
          </a:p>
        </p:txBody>
      </p:sp>
      <p:sp>
        <p:nvSpPr>
          <p:cNvPr id="6" name="Footer Placeholder 5">
            <a:extLst>
              <a:ext uri="{FF2B5EF4-FFF2-40B4-BE49-F238E27FC236}">
                <a16:creationId xmlns:a16="http://schemas.microsoft.com/office/drawing/2014/main" xmlns="" id="{4FE963C7-092D-4B87-BC8D-482070DB5548}"/>
              </a:ext>
            </a:extLst>
          </p:cNvPr>
          <p:cNvSpPr>
            <a:spLocks noGrp="1"/>
          </p:cNvSpPr>
          <p:nvPr>
            <p:ph type="ftr" sz="quarter" idx="12"/>
          </p:nvPr>
        </p:nvSpPr>
        <p:spPr/>
        <p:txBody>
          <a:bodyPr/>
          <a:lstStyle/>
          <a:p>
            <a:endParaRPr lang="en-US"/>
          </a:p>
        </p:txBody>
      </p:sp>
      <p:sp>
        <p:nvSpPr>
          <p:cNvPr id="7" name="Header Placeholder 6">
            <a:extLst>
              <a:ext uri="{FF2B5EF4-FFF2-40B4-BE49-F238E27FC236}">
                <a16:creationId xmlns:a16="http://schemas.microsoft.com/office/drawing/2014/main" xmlns="" id="{CAD62D74-B8A4-4A2A-A6D6-ABD489D87026}"/>
              </a:ext>
            </a:extLst>
          </p:cNvPr>
          <p:cNvSpPr>
            <a:spLocks noGrp="1"/>
          </p:cNvSpPr>
          <p:nvPr>
            <p:ph type="hdr" sz="quarter" idx="13"/>
          </p:nvPr>
        </p:nvSpPr>
        <p:spPr/>
        <p:txBody>
          <a:bodyPr/>
          <a:lstStyle/>
          <a:p>
            <a:r>
              <a:rPr lang="en-US"/>
              <a:t>Distributor Sales Manager</a:t>
            </a:r>
          </a:p>
        </p:txBody>
      </p:sp>
    </p:spTree>
    <p:extLst>
      <p:ext uri="{BB962C8B-B14F-4D97-AF65-F5344CB8AC3E}">
        <p14:creationId xmlns:p14="http://schemas.microsoft.com/office/powerpoint/2010/main" xmlns="" val="37100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DE4077F-EBE1-4BB0-9B9E-B42AEC8FA12A}" type="datetime1">
              <a:rPr lang="en-US" smtClean="0"/>
              <a:pPr/>
              <a:t>7/2/2018</a:t>
            </a:fld>
            <a:endParaRPr lang="en-US"/>
          </a:p>
        </p:txBody>
      </p:sp>
      <p:sp>
        <p:nvSpPr>
          <p:cNvPr id="6" name="Footer Placeholder 5">
            <a:extLst>
              <a:ext uri="{FF2B5EF4-FFF2-40B4-BE49-F238E27FC236}">
                <a16:creationId xmlns:a16="http://schemas.microsoft.com/office/drawing/2014/main" xmlns="" id="{1B20ED05-9305-4449-95DB-D5550D31AF62}"/>
              </a:ext>
            </a:extLst>
          </p:cNvPr>
          <p:cNvSpPr>
            <a:spLocks noGrp="1"/>
          </p:cNvSpPr>
          <p:nvPr>
            <p:ph type="ftr" sz="quarter" idx="12"/>
          </p:nvPr>
        </p:nvSpPr>
        <p:spPr/>
        <p:txBody>
          <a:bodyPr/>
          <a:lstStyle/>
          <a:p>
            <a:endParaRPr lang="en-US"/>
          </a:p>
        </p:txBody>
      </p:sp>
      <p:sp>
        <p:nvSpPr>
          <p:cNvPr id="7" name="Header Placeholder 6">
            <a:extLst>
              <a:ext uri="{FF2B5EF4-FFF2-40B4-BE49-F238E27FC236}">
                <a16:creationId xmlns:a16="http://schemas.microsoft.com/office/drawing/2014/main" xmlns="" id="{FB9B61B3-BE74-4BE0-B350-DB7B2FCB9FC1}"/>
              </a:ext>
            </a:extLst>
          </p:cNvPr>
          <p:cNvSpPr>
            <a:spLocks noGrp="1"/>
          </p:cNvSpPr>
          <p:nvPr>
            <p:ph type="hdr" sz="quarter" idx="13"/>
          </p:nvPr>
        </p:nvSpPr>
        <p:spPr/>
        <p:txBody>
          <a:bodyPr/>
          <a:lstStyle/>
          <a:p>
            <a:r>
              <a:rPr lang="en-US"/>
              <a:t>Distributor Sales Manager</a:t>
            </a:r>
          </a:p>
        </p:txBody>
      </p:sp>
    </p:spTree>
    <p:extLst>
      <p:ext uri="{BB962C8B-B14F-4D97-AF65-F5344CB8AC3E}">
        <p14:creationId xmlns:p14="http://schemas.microsoft.com/office/powerpoint/2010/main" xmlns="" val="386286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8E1A71F-8B8C-4275-BA70-AD8836B71C5F}" type="datetime1">
              <a:rPr lang="en-US" smtClean="0"/>
              <a:pPr/>
              <a:t>7/2/2018</a:t>
            </a:fld>
            <a:endParaRPr lang="en-US"/>
          </a:p>
        </p:txBody>
      </p:sp>
      <p:sp>
        <p:nvSpPr>
          <p:cNvPr id="6" name="Footer Placeholder 5">
            <a:extLst>
              <a:ext uri="{FF2B5EF4-FFF2-40B4-BE49-F238E27FC236}">
                <a16:creationId xmlns:a16="http://schemas.microsoft.com/office/drawing/2014/main" xmlns="" id="{0BC39E57-8779-47E8-AED8-650CEC31ABA9}"/>
              </a:ext>
            </a:extLst>
          </p:cNvPr>
          <p:cNvSpPr>
            <a:spLocks noGrp="1"/>
          </p:cNvSpPr>
          <p:nvPr>
            <p:ph type="ftr" sz="quarter" idx="12"/>
          </p:nvPr>
        </p:nvSpPr>
        <p:spPr/>
        <p:txBody>
          <a:bodyPr/>
          <a:lstStyle/>
          <a:p>
            <a:endParaRPr lang="en-US"/>
          </a:p>
        </p:txBody>
      </p:sp>
      <p:sp>
        <p:nvSpPr>
          <p:cNvPr id="7" name="Header Placeholder 6">
            <a:extLst>
              <a:ext uri="{FF2B5EF4-FFF2-40B4-BE49-F238E27FC236}">
                <a16:creationId xmlns:a16="http://schemas.microsoft.com/office/drawing/2014/main" xmlns="" id="{78043F9B-D882-4D78-86E9-D6CAEA51B6C2}"/>
              </a:ext>
            </a:extLst>
          </p:cNvPr>
          <p:cNvSpPr>
            <a:spLocks noGrp="1"/>
          </p:cNvSpPr>
          <p:nvPr>
            <p:ph type="hdr" sz="quarter" idx="13"/>
          </p:nvPr>
        </p:nvSpPr>
        <p:spPr/>
        <p:txBody>
          <a:bodyPr/>
          <a:lstStyle/>
          <a:p>
            <a:r>
              <a:rPr lang="en-US"/>
              <a:t>Distributor Sales Manager</a:t>
            </a:r>
          </a:p>
        </p:txBody>
      </p:sp>
    </p:spTree>
    <p:extLst>
      <p:ext uri="{BB962C8B-B14F-4D97-AF65-F5344CB8AC3E}">
        <p14:creationId xmlns:p14="http://schemas.microsoft.com/office/powerpoint/2010/main" xmlns="" val="4178651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D222982-3A5D-4603-B7C5-56F1253447AF}" type="datetime1">
              <a:rPr lang="en-US" smtClean="0"/>
              <a:pPr/>
              <a:t>7/2/2018</a:t>
            </a:fld>
            <a:endParaRPr lang="en-US"/>
          </a:p>
        </p:txBody>
      </p:sp>
      <p:sp>
        <p:nvSpPr>
          <p:cNvPr id="6" name="Footer Placeholder 5">
            <a:extLst>
              <a:ext uri="{FF2B5EF4-FFF2-40B4-BE49-F238E27FC236}">
                <a16:creationId xmlns:a16="http://schemas.microsoft.com/office/drawing/2014/main" xmlns="" id="{BAAB64DB-C0B2-442D-8681-915773E44CBA}"/>
              </a:ext>
            </a:extLst>
          </p:cNvPr>
          <p:cNvSpPr>
            <a:spLocks noGrp="1"/>
          </p:cNvSpPr>
          <p:nvPr>
            <p:ph type="ftr" sz="quarter" idx="12"/>
          </p:nvPr>
        </p:nvSpPr>
        <p:spPr/>
        <p:txBody>
          <a:bodyPr/>
          <a:lstStyle/>
          <a:p>
            <a:endParaRPr lang="en-US"/>
          </a:p>
        </p:txBody>
      </p:sp>
      <p:sp>
        <p:nvSpPr>
          <p:cNvPr id="7" name="Header Placeholder 6">
            <a:extLst>
              <a:ext uri="{FF2B5EF4-FFF2-40B4-BE49-F238E27FC236}">
                <a16:creationId xmlns:a16="http://schemas.microsoft.com/office/drawing/2014/main" xmlns="" id="{E756441B-1F62-4633-8320-139DFB4599AF}"/>
              </a:ext>
            </a:extLst>
          </p:cNvPr>
          <p:cNvSpPr>
            <a:spLocks noGrp="1"/>
          </p:cNvSpPr>
          <p:nvPr>
            <p:ph type="hdr" sz="quarter" idx="13"/>
          </p:nvPr>
        </p:nvSpPr>
        <p:spPr/>
        <p:txBody>
          <a:bodyPr/>
          <a:lstStyle/>
          <a:p>
            <a:r>
              <a:rPr lang="en-US"/>
              <a:t>Distributor Sales Manager</a:t>
            </a:r>
          </a:p>
        </p:txBody>
      </p:sp>
    </p:spTree>
    <p:extLst>
      <p:ext uri="{BB962C8B-B14F-4D97-AF65-F5344CB8AC3E}">
        <p14:creationId xmlns:p14="http://schemas.microsoft.com/office/powerpoint/2010/main" xmlns="" val="3642647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B6F79A-292A-4C4D-927E-C4EF612BB097}" type="datetime1">
              <a:rPr lang="en-US" smtClean="0"/>
              <a:pPr/>
              <a:t>7/2/2018</a:t>
            </a:fld>
            <a:endParaRPr lang="en-US"/>
          </a:p>
        </p:txBody>
      </p:sp>
      <p:sp>
        <p:nvSpPr>
          <p:cNvPr id="6" name="Footer Placeholder 5">
            <a:extLst>
              <a:ext uri="{FF2B5EF4-FFF2-40B4-BE49-F238E27FC236}">
                <a16:creationId xmlns:a16="http://schemas.microsoft.com/office/drawing/2014/main" xmlns="" id="{5B1663DC-741A-4186-99B3-4FF36CA097A7}"/>
              </a:ext>
            </a:extLst>
          </p:cNvPr>
          <p:cNvSpPr>
            <a:spLocks noGrp="1"/>
          </p:cNvSpPr>
          <p:nvPr>
            <p:ph type="ftr" sz="quarter" idx="12"/>
          </p:nvPr>
        </p:nvSpPr>
        <p:spPr/>
        <p:txBody>
          <a:bodyPr/>
          <a:lstStyle/>
          <a:p>
            <a:endParaRPr lang="en-US"/>
          </a:p>
        </p:txBody>
      </p:sp>
      <p:sp>
        <p:nvSpPr>
          <p:cNvPr id="7" name="Header Placeholder 6">
            <a:extLst>
              <a:ext uri="{FF2B5EF4-FFF2-40B4-BE49-F238E27FC236}">
                <a16:creationId xmlns:a16="http://schemas.microsoft.com/office/drawing/2014/main" xmlns="" id="{94B6C558-9172-462D-A4C3-B602E81BE5B2}"/>
              </a:ext>
            </a:extLst>
          </p:cNvPr>
          <p:cNvSpPr>
            <a:spLocks noGrp="1"/>
          </p:cNvSpPr>
          <p:nvPr>
            <p:ph type="hdr" sz="quarter" idx="13"/>
          </p:nvPr>
        </p:nvSpPr>
        <p:spPr/>
        <p:txBody>
          <a:bodyPr/>
          <a:lstStyle/>
          <a:p>
            <a:r>
              <a:rPr lang="en-US"/>
              <a:t>Distributor Sales Manager</a:t>
            </a:r>
          </a:p>
        </p:txBody>
      </p:sp>
    </p:spTree>
    <p:extLst>
      <p:ext uri="{BB962C8B-B14F-4D97-AF65-F5344CB8AC3E}">
        <p14:creationId xmlns:p14="http://schemas.microsoft.com/office/powerpoint/2010/main" xmlns="" val="2355591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A5BCC55-5555-494B-8824-B9869E68DD8A}" type="datetime1">
              <a:rPr lang="en-US" smtClean="0"/>
              <a:pPr/>
              <a:t>7/2/2018</a:t>
            </a:fld>
            <a:endParaRPr lang="en-US"/>
          </a:p>
        </p:txBody>
      </p:sp>
      <p:sp>
        <p:nvSpPr>
          <p:cNvPr id="6" name="Footer Placeholder 5">
            <a:extLst>
              <a:ext uri="{FF2B5EF4-FFF2-40B4-BE49-F238E27FC236}">
                <a16:creationId xmlns:a16="http://schemas.microsoft.com/office/drawing/2014/main" xmlns="" id="{9554032E-58CA-4BE0-8652-19A7ADA03AA8}"/>
              </a:ext>
            </a:extLst>
          </p:cNvPr>
          <p:cNvSpPr>
            <a:spLocks noGrp="1"/>
          </p:cNvSpPr>
          <p:nvPr>
            <p:ph type="ftr" sz="quarter" idx="12"/>
          </p:nvPr>
        </p:nvSpPr>
        <p:spPr/>
        <p:txBody>
          <a:bodyPr/>
          <a:lstStyle/>
          <a:p>
            <a:endParaRPr lang="en-US"/>
          </a:p>
        </p:txBody>
      </p:sp>
      <p:sp>
        <p:nvSpPr>
          <p:cNvPr id="7" name="Header Placeholder 6">
            <a:extLst>
              <a:ext uri="{FF2B5EF4-FFF2-40B4-BE49-F238E27FC236}">
                <a16:creationId xmlns:a16="http://schemas.microsoft.com/office/drawing/2014/main" xmlns="" id="{98FD4CBA-A5D2-40DD-8B17-443C865D6412}"/>
              </a:ext>
            </a:extLst>
          </p:cNvPr>
          <p:cNvSpPr>
            <a:spLocks noGrp="1"/>
          </p:cNvSpPr>
          <p:nvPr>
            <p:ph type="hdr" sz="quarter" idx="13"/>
          </p:nvPr>
        </p:nvSpPr>
        <p:spPr/>
        <p:txBody>
          <a:bodyPr/>
          <a:lstStyle/>
          <a:p>
            <a:r>
              <a:rPr lang="en-US"/>
              <a:t>Distributor Sales Manager</a:t>
            </a:r>
          </a:p>
        </p:txBody>
      </p:sp>
    </p:spTree>
    <p:extLst>
      <p:ext uri="{BB962C8B-B14F-4D97-AF65-F5344CB8AC3E}">
        <p14:creationId xmlns:p14="http://schemas.microsoft.com/office/powerpoint/2010/main" xmlns="" val="33934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Distributor Sales Manager</a:t>
            </a:r>
          </a:p>
        </p:txBody>
      </p:sp>
      <p:sp>
        <p:nvSpPr>
          <p:cNvPr id="5" name="Date Placeholder 4"/>
          <p:cNvSpPr>
            <a:spLocks noGrp="1"/>
          </p:cNvSpPr>
          <p:nvPr>
            <p:ph type="dt" idx="11"/>
          </p:nvPr>
        </p:nvSpPr>
        <p:spPr/>
        <p:txBody>
          <a:bodyPr/>
          <a:lstStyle/>
          <a:p>
            <a:fld id="{170C216D-2568-43D1-ABB2-748B9BBDE5A1}" type="datetime1">
              <a:rPr lang="en-US" smtClean="0"/>
              <a:pPr/>
              <a:t>7/2/2018</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xmlns="" val="1126568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Distributor Sales Manager</a:t>
            </a:r>
          </a:p>
        </p:txBody>
      </p:sp>
      <p:sp>
        <p:nvSpPr>
          <p:cNvPr id="5" name="Date Placeholder 4"/>
          <p:cNvSpPr>
            <a:spLocks noGrp="1"/>
          </p:cNvSpPr>
          <p:nvPr>
            <p:ph type="dt" idx="11"/>
          </p:nvPr>
        </p:nvSpPr>
        <p:spPr/>
        <p:txBody>
          <a:bodyPr/>
          <a:lstStyle/>
          <a:p>
            <a:fld id="{170C216D-2568-43D1-ABB2-748B9BBDE5A1}" type="datetime1">
              <a:rPr lang="en-US" smtClean="0"/>
              <a:pPr/>
              <a:t>7/2/2018</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xmlns="" val="38089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Distributor Sales Manager</a:t>
            </a:r>
          </a:p>
        </p:txBody>
      </p:sp>
      <p:sp>
        <p:nvSpPr>
          <p:cNvPr id="5" name="Date Placeholder 4"/>
          <p:cNvSpPr>
            <a:spLocks noGrp="1"/>
          </p:cNvSpPr>
          <p:nvPr>
            <p:ph type="dt" idx="11"/>
          </p:nvPr>
        </p:nvSpPr>
        <p:spPr/>
        <p:txBody>
          <a:bodyPr/>
          <a:lstStyle/>
          <a:p>
            <a:fld id="{170C216D-2568-43D1-ABB2-748B9BBDE5A1}" type="datetime1">
              <a:rPr lang="en-US" smtClean="0"/>
              <a:pPr/>
              <a:t>7/2/2018</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xmlns="" val="791419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4D4C16-1A95-4B46-8DC9-26D5324FEA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A34C08C-7637-412A-A0DD-B0A9F0EB64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46AFA4EE-7FE5-4C58-85FE-299A88B06BA6}"/>
              </a:ext>
            </a:extLst>
          </p:cNvPr>
          <p:cNvSpPr>
            <a:spLocks noGrp="1"/>
          </p:cNvSpPr>
          <p:nvPr>
            <p:ph type="dt" sz="half" idx="10"/>
          </p:nvPr>
        </p:nvSpPr>
        <p:spPr/>
        <p:txBody>
          <a:bodyPr/>
          <a:lstStyle/>
          <a:p>
            <a:fld id="{33E6D4E3-E659-4ED6-8E51-1AC44B6C4186}" type="datetime1">
              <a:rPr lang="en-US" smtClean="0"/>
              <a:pPr/>
              <a:t>7/2/2018</a:t>
            </a:fld>
            <a:endParaRPr lang="en-US"/>
          </a:p>
        </p:txBody>
      </p:sp>
      <p:sp>
        <p:nvSpPr>
          <p:cNvPr id="5" name="Footer Placeholder 4">
            <a:extLst>
              <a:ext uri="{FF2B5EF4-FFF2-40B4-BE49-F238E27FC236}">
                <a16:creationId xmlns:a16="http://schemas.microsoft.com/office/drawing/2014/main" xmlns="" id="{1CBA3BAA-84DC-4D02-9D56-E7CF77BA3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F3D7D90-94B8-47A8-B06F-F90B2761FB2E}"/>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419329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F28AD7-A552-4E75-9459-38ACE931D9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DD5D6E4-B343-4BC3-B208-1A95F59597E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5838617-35DA-416D-8B04-7EF0D66CDB88}"/>
              </a:ext>
            </a:extLst>
          </p:cNvPr>
          <p:cNvSpPr>
            <a:spLocks noGrp="1"/>
          </p:cNvSpPr>
          <p:nvPr>
            <p:ph type="dt" sz="half" idx="10"/>
          </p:nvPr>
        </p:nvSpPr>
        <p:spPr/>
        <p:txBody>
          <a:bodyPr/>
          <a:lstStyle/>
          <a:p>
            <a:fld id="{84BFC958-2BFD-4C74-8EE7-B9B74C1EC74B}" type="datetime1">
              <a:rPr lang="en-US" smtClean="0"/>
              <a:pPr/>
              <a:t>7/2/2018</a:t>
            </a:fld>
            <a:endParaRPr lang="en-US"/>
          </a:p>
        </p:txBody>
      </p:sp>
      <p:sp>
        <p:nvSpPr>
          <p:cNvPr id="5" name="Footer Placeholder 4">
            <a:extLst>
              <a:ext uri="{FF2B5EF4-FFF2-40B4-BE49-F238E27FC236}">
                <a16:creationId xmlns:a16="http://schemas.microsoft.com/office/drawing/2014/main" xmlns="" id="{9F03D7F5-D197-4BAD-A95A-E3E668C2C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4FFB4CE-5B89-4065-A58E-3205F3F1FD38}"/>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322534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00D777C-B157-4451-B620-714A2845BD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6A0D376-393A-4A7C-8DEA-5704F2C58C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119D11F-D97F-4533-A89C-A6B37B3FAC0D}"/>
              </a:ext>
            </a:extLst>
          </p:cNvPr>
          <p:cNvSpPr>
            <a:spLocks noGrp="1"/>
          </p:cNvSpPr>
          <p:nvPr>
            <p:ph type="dt" sz="half" idx="10"/>
          </p:nvPr>
        </p:nvSpPr>
        <p:spPr/>
        <p:txBody>
          <a:bodyPr/>
          <a:lstStyle/>
          <a:p>
            <a:fld id="{B1B17987-345B-4812-8628-5E83D2B7C3BB}" type="datetime1">
              <a:rPr lang="en-US" smtClean="0"/>
              <a:pPr/>
              <a:t>7/2/2018</a:t>
            </a:fld>
            <a:endParaRPr lang="en-US"/>
          </a:p>
        </p:txBody>
      </p:sp>
      <p:sp>
        <p:nvSpPr>
          <p:cNvPr id="5" name="Footer Placeholder 4">
            <a:extLst>
              <a:ext uri="{FF2B5EF4-FFF2-40B4-BE49-F238E27FC236}">
                <a16:creationId xmlns:a16="http://schemas.microsoft.com/office/drawing/2014/main" xmlns="" id="{8F4CDF59-712D-4283-A674-FADCFDF37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2CE8DB2-04FE-4568-8B6D-8E2AEF416970}"/>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218238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634139-9C02-4399-A93C-ECD1911C74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C4CFB56-7F74-48A5-A2B8-5F2B13BC8DA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FD61ACB-51CF-4998-AA81-F6B00DEE7695}"/>
              </a:ext>
            </a:extLst>
          </p:cNvPr>
          <p:cNvSpPr>
            <a:spLocks noGrp="1"/>
          </p:cNvSpPr>
          <p:nvPr>
            <p:ph type="dt" sz="half" idx="10"/>
          </p:nvPr>
        </p:nvSpPr>
        <p:spPr/>
        <p:txBody>
          <a:bodyPr/>
          <a:lstStyle/>
          <a:p>
            <a:fld id="{82A9D0A3-69F1-4D3A-8E15-FAB4D0F77CD8}" type="datetime1">
              <a:rPr lang="en-US" smtClean="0"/>
              <a:pPr/>
              <a:t>7/2/2018</a:t>
            </a:fld>
            <a:endParaRPr lang="en-US"/>
          </a:p>
        </p:txBody>
      </p:sp>
      <p:sp>
        <p:nvSpPr>
          <p:cNvPr id="5" name="Footer Placeholder 4">
            <a:extLst>
              <a:ext uri="{FF2B5EF4-FFF2-40B4-BE49-F238E27FC236}">
                <a16:creationId xmlns:a16="http://schemas.microsoft.com/office/drawing/2014/main" xmlns="" id="{467298E5-30BD-46D8-92C0-590AB6E9D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E28196E-12B6-47C3-B60B-0C607CAEF4AC}"/>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1300486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148DE9-C0E2-4860-A335-FFEEC7E334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1598784-88DC-4C3E-8AB8-357DAA6BE9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6415818F-226C-4954-A8FC-9FA1AA3CD977}"/>
              </a:ext>
            </a:extLst>
          </p:cNvPr>
          <p:cNvSpPr>
            <a:spLocks noGrp="1"/>
          </p:cNvSpPr>
          <p:nvPr>
            <p:ph type="dt" sz="half" idx="10"/>
          </p:nvPr>
        </p:nvSpPr>
        <p:spPr/>
        <p:txBody>
          <a:bodyPr/>
          <a:lstStyle/>
          <a:p>
            <a:fld id="{10B0B226-933B-43F4-A6CE-97426B5A524F}" type="datetime1">
              <a:rPr lang="en-US" smtClean="0"/>
              <a:pPr/>
              <a:t>7/2/2018</a:t>
            </a:fld>
            <a:endParaRPr lang="en-US"/>
          </a:p>
        </p:txBody>
      </p:sp>
      <p:sp>
        <p:nvSpPr>
          <p:cNvPr id="5" name="Footer Placeholder 4">
            <a:extLst>
              <a:ext uri="{FF2B5EF4-FFF2-40B4-BE49-F238E27FC236}">
                <a16:creationId xmlns:a16="http://schemas.microsoft.com/office/drawing/2014/main" xmlns="" id="{4BEA8EF7-5685-4A66-A9D1-DDB8FBB66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A06451B-19A9-42AE-BE3E-22EAE856A721}"/>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2173478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6BB65F-DF0E-4A10-B4C4-C6659CA6D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E94C8A0-259C-4746-869B-1BC09E52DA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57564CE-D284-405D-8799-7537E3A347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1ED8921-F232-4934-A4F2-ADA272C48547}"/>
              </a:ext>
            </a:extLst>
          </p:cNvPr>
          <p:cNvSpPr>
            <a:spLocks noGrp="1"/>
          </p:cNvSpPr>
          <p:nvPr>
            <p:ph type="dt" sz="half" idx="10"/>
          </p:nvPr>
        </p:nvSpPr>
        <p:spPr/>
        <p:txBody>
          <a:bodyPr/>
          <a:lstStyle/>
          <a:p>
            <a:fld id="{24F39EBF-414F-4A36-93C4-A549480C27A7}" type="datetime1">
              <a:rPr lang="en-US" smtClean="0"/>
              <a:pPr/>
              <a:t>7/2/2018</a:t>
            </a:fld>
            <a:endParaRPr lang="en-US"/>
          </a:p>
        </p:txBody>
      </p:sp>
      <p:sp>
        <p:nvSpPr>
          <p:cNvPr id="6" name="Footer Placeholder 5">
            <a:extLst>
              <a:ext uri="{FF2B5EF4-FFF2-40B4-BE49-F238E27FC236}">
                <a16:creationId xmlns:a16="http://schemas.microsoft.com/office/drawing/2014/main" xmlns="" id="{220E3259-C8CF-44E1-A01F-693E99505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2111C98-2895-4469-89DB-48C2DF25B43F}"/>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1683336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31798B-358D-4FB9-A0C8-1448BFA1ED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CD9006A-DEB8-4E97-A2D3-6797C9F944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9DB106FC-2BA6-4083-93C0-F7CB1B9EF4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B84EC5A-57ED-4609-AF4B-6B6C9F1024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57EF41B-CB06-4A12-B780-BBFF79754C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D56FB65-6D11-4FAE-9721-7B9F37164058}"/>
              </a:ext>
            </a:extLst>
          </p:cNvPr>
          <p:cNvSpPr>
            <a:spLocks noGrp="1"/>
          </p:cNvSpPr>
          <p:nvPr>
            <p:ph type="dt" sz="half" idx="10"/>
          </p:nvPr>
        </p:nvSpPr>
        <p:spPr/>
        <p:txBody>
          <a:bodyPr/>
          <a:lstStyle/>
          <a:p>
            <a:fld id="{92B37C62-4272-4F65-A0E7-E8BB6000268A}" type="datetime1">
              <a:rPr lang="en-US" smtClean="0"/>
              <a:pPr/>
              <a:t>7/2/2018</a:t>
            </a:fld>
            <a:endParaRPr lang="en-US"/>
          </a:p>
        </p:txBody>
      </p:sp>
      <p:sp>
        <p:nvSpPr>
          <p:cNvPr id="8" name="Footer Placeholder 7">
            <a:extLst>
              <a:ext uri="{FF2B5EF4-FFF2-40B4-BE49-F238E27FC236}">
                <a16:creationId xmlns:a16="http://schemas.microsoft.com/office/drawing/2014/main" xmlns="" id="{97593382-4BED-41E2-99CD-CAE7705017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DB6D6DC2-CEC4-46F2-9FEB-5BB365B3B3EC}"/>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482868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9EE242-F595-4124-9DEB-8DD560752F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28E4491-183A-4D2A-960D-609B4CF5456E}"/>
              </a:ext>
            </a:extLst>
          </p:cNvPr>
          <p:cNvSpPr>
            <a:spLocks noGrp="1"/>
          </p:cNvSpPr>
          <p:nvPr>
            <p:ph type="dt" sz="half" idx="10"/>
          </p:nvPr>
        </p:nvSpPr>
        <p:spPr/>
        <p:txBody>
          <a:bodyPr/>
          <a:lstStyle/>
          <a:p>
            <a:fld id="{920DBBF8-49E1-4491-A485-B4B95053B001}" type="datetime1">
              <a:rPr lang="en-US" smtClean="0"/>
              <a:pPr/>
              <a:t>7/2/2018</a:t>
            </a:fld>
            <a:endParaRPr lang="en-US"/>
          </a:p>
        </p:txBody>
      </p:sp>
      <p:sp>
        <p:nvSpPr>
          <p:cNvPr id="4" name="Footer Placeholder 3">
            <a:extLst>
              <a:ext uri="{FF2B5EF4-FFF2-40B4-BE49-F238E27FC236}">
                <a16:creationId xmlns:a16="http://schemas.microsoft.com/office/drawing/2014/main" xmlns="" id="{F6DBD190-D0EC-4227-A06A-53BD8821E9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5020C76-1299-4E30-8B57-F79ADB67CE12}"/>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645635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8559DE4-C1EE-479C-8211-A1DFA1C74817}"/>
              </a:ext>
            </a:extLst>
          </p:cNvPr>
          <p:cNvSpPr>
            <a:spLocks noGrp="1"/>
          </p:cNvSpPr>
          <p:nvPr>
            <p:ph type="dt" sz="half" idx="10"/>
          </p:nvPr>
        </p:nvSpPr>
        <p:spPr/>
        <p:txBody>
          <a:bodyPr/>
          <a:lstStyle/>
          <a:p>
            <a:fld id="{8A0066C5-600E-4EDA-B9E8-03B79457AF63}" type="datetime1">
              <a:rPr lang="en-US" smtClean="0"/>
              <a:pPr/>
              <a:t>7/2/2018</a:t>
            </a:fld>
            <a:endParaRPr lang="en-US"/>
          </a:p>
        </p:txBody>
      </p:sp>
      <p:sp>
        <p:nvSpPr>
          <p:cNvPr id="3" name="Footer Placeholder 2">
            <a:extLst>
              <a:ext uri="{FF2B5EF4-FFF2-40B4-BE49-F238E27FC236}">
                <a16:creationId xmlns:a16="http://schemas.microsoft.com/office/drawing/2014/main" xmlns="" id="{412D58F4-6746-4E54-8918-B64CFB46B0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76BD991-8C78-445B-BD4D-156787FDB49C}"/>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2279316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EFADD9-9DD3-49ED-820C-9FC12695D1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046C479-3EEA-40CB-9766-F45E799740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7881DF3-8E0A-4947-962F-BC41D1F199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41D9BF9-594A-44BC-A279-A617AB7BB450}"/>
              </a:ext>
            </a:extLst>
          </p:cNvPr>
          <p:cNvSpPr>
            <a:spLocks noGrp="1"/>
          </p:cNvSpPr>
          <p:nvPr>
            <p:ph type="dt" sz="half" idx="10"/>
          </p:nvPr>
        </p:nvSpPr>
        <p:spPr/>
        <p:txBody>
          <a:bodyPr/>
          <a:lstStyle/>
          <a:p>
            <a:fld id="{CD90947D-3F8F-47FE-AAAC-A329AE6020D2}" type="datetime1">
              <a:rPr lang="en-US" smtClean="0"/>
              <a:pPr/>
              <a:t>7/2/2018</a:t>
            </a:fld>
            <a:endParaRPr lang="en-US"/>
          </a:p>
        </p:txBody>
      </p:sp>
      <p:sp>
        <p:nvSpPr>
          <p:cNvPr id="6" name="Footer Placeholder 5">
            <a:extLst>
              <a:ext uri="{FF2B5EF4-FFF2-40B4-BE49-F238E27FC236}">
                <a16:creationId xmlns:a16="http://schemas.microsoft.com/office/drawing/2014/main" xmlns="" id="{EA91512B-BF95-412B-A0F6-FF1A197F1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C97A6D1-DEDD-4D29-ADA7-2D272391CCEB}"/>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1500929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DF2960-2638-4A27-864C-C58E54D510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C0B6603-6EDB-4BA1-9AF5-E13849ABB1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31C40FF-F0CD-4614-9CC7-D4BCEE03A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4A74A0F-244F-489F-BB58-2AB05BE9CFC1}"/>
              </a:ext>
            </a:extLst>
          </p:cNvPr>
          <p:cNvSpPr>
            <a:spLocks noGrp="1"/>
          </p:cNvSpPr>
          <p:nvPr>
            <p:ph type="dt" sz="half" idx="10"/>
          </p:nvPr>
        </p:nvSpPr>
        <p:spPr/>
        <p:txBody>
          <a:bodyPr/>
          <a:lstStyle/>
          <a:p>
            <a:fld id="{B69C894D-7686-4FCA-BA72-87D2C8C8F5F1}" type="datetime1">
              <a:rPr lang="en-US" smtClean="0"/>
              <a:pPr/>
              <a:t>7/2/2018</a:t>
            </a:fld>
            <a:endParaRPr lang="en-US"/>
          </a:p>
        </p:txBody>
      </p:sp>
      <p:sp>
        <p:nvSpPr>
          <p:cNvPr id="6" name="Footer Placeholder 5">
            <a:extLst>
              <a:ext uri="{FF2B5EF4-FFF2-40B4-BE49-F238E27FC236}">
                <a16:creationId xmlns:a16="http://schemas.microsoft.com/office/drawing/2014/main" xmlns="" id="{1EFAA953-1370-49E1-90FF-7BF83A223A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81F8188-F3A7-4FB1-A67E-4E61A2B6C4FB}"/>
              </a:ext>
            </a:extLst>
          </p:cNvPr>
          <p:cNvSpPr>
            <a:spLocks noGrp="1"/>
          </p:cNvSpPr>
          <p:nvPr>
            <p:ph type="sldNum" sz="quarter" idx="12"/>
          </p:nvPr>
        </p:nvSpPr>
        <p:spPr/>
        <p:txBody>
          <a:body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3075405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FC2B68E-051B-4902-87A0-F6598AFA89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B41AF41-5078-440D-AA00-F100D18923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96A4EEE-35CC-434E-A85E-9A347A28A3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2F744-21A1-4E7D-BADE-27867DAF7D4D}" type="datetime1">
              <a:rPr lang="en-US" smtClean="0"/>
              <a:pPr/>
              <a:t>7/2/2018</a:t>
            </a:fld>
            <a:endParaRPr lang="en-US"/>
          </a:p>
        </p:txBody>
      </p:sp>
      <p:sp>
        <p:nvSpPr>
          <p:cNvPr id="5" name="Footer Placeholder 4">
            <a:extLst>
              <a:ext uri="{FF2B5EF4-FFF2-40B4-BE49-F238E27FC236}">
                <a16:creationId xmlns:a16="http://schemas.microsoft.com/office/drawing/2014/main" xmlns="" id="{32564850-B512-437B-9224-F8FDFACBA0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3D657F2-506C-4E57-9473-2566F70B46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C3DF6-25EC-4F64-9E8E-4BC4B1F8153A}" type="slidenum">
              <a:rPr lang="en-US" smtClean="0"/>
              <a:pPr/>
              <a:t>‹#›</a:t>
            </a:fld>
            <a:endParaRPr lang="en-US"/>
          </a:p>
        </p:txBody>
      </p:sp>
    </p:spTree>
    <p:extLst>
      <p:ext uri="{BB962C8B-B14F-4D97-AF65-F5344CB8AC3E}">
        <p14:creationId xmlns:p14="http://schemas.microsoft.com/office/powerpoint/2010/main" xmlns="" val="127017879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chanical-wheels-background-vector-430263.jpg">
            <a:extLst>
              <a:ext uri="{FF2B5EF4-FFF2-40B4-BE49-F238E27FC236}">
                <a16:creationId xmlns:a16="http://schemas.microsoft.com/office/drawing/2014/main" xmlns="" id="{48980E7D-9212-4566-8C32-610C2C2C0FBF}"/>
              </a:ext>
            </a:extLst>
          </p:cNvPr>
          <p:cNvPicPr>
            <a:picLocks noChangeAspect="1"/>
          </p:cNvPicPr>
          <p:nvPr/>
        </p:nvPicPr>
        <p:blipFill>
          <a:blip r:embed="rId2" cstate="print">
            <a:duotone>
              <a:prstClr val="black"/>
              <a:srgbClr val="D9D9D9">
                <a:tint val="45000"/>
                <a:satMod val="400000"/>
              </a:srgbClr>
            </a:duotone>
          </a:blip>
          <a:srcRect l="5934" b="7778"/>
          <a:stretch>
            <a:fillRect/>
          </a:stretch>
        </p:blipFill>
        <p:spPr>
          <a:xfrm>
            <a:off x="3265375" y="-15902"/>
            <a:ext cx="9004379" cy="6711885"/>
          </a:xfrm>
          <a:prstGeom prst="rect">
            <a:avLst/>
          </a:prstGeom>
        </p:spPr>
      </p:pic>
      <p:sp>
        <p:nvSpPr>
          <p:cNvPr id="5" name="Title 1">
            <a:extLst>
              <a:ext uri="{FF2B5EF4-FFF2-40B4-BE49-F238E27FC236}">
                <a16:creationId xmlns:a16="http://schemas.microsoft.com/office/drawing/2014/main" xmlns="" id="{7C6AAF56-3FC8-4490-8905-C9D0F8453CAA}"/>
              </a:ext>
            </a:extLst>
          </p:cNvPr>
          <p:cNvSpPr>
            <a:spLocks noGrp="1"/>
          </p:cNvSpPr>
          <p:nvPr>
            <p:ph type="ctrTitle"/>
          </p:nvPr>
        </p:nvSpPr>
        <p:spPr>
          <a:xfrm>
            <a:off x="371848" y="2393003"/>
            <a:ext cx="2839901" cy="1119019"/>
          </a:xfrm>
        </p:spPr>
        <p:txBody>
          <a:bodyPr>
            <a:normAutofit/>
          </a:bodyPr>
          <a:lstStyle/>
          <a:p>
            <a:pPr algn="l"/>
            <a:r>
              <a:rPr lang="en-US" sz="3600" dirty="0">
                <a:solidFill>
                  <a:srgbClr val="595959"/>
                </a:solidFill>
                <a:latin typeface="Arial" pitchFamily="34" charset="0"/>
                <a:cs typeface="Arial" pitchFamily="34" charset="0"/>
              </a:rPr>
              <a:t>PIPELINE MANAGER</a:t>
            </a:r>
          </a:p>
        </p:txBody>
      </p:sp>
      <p:sp>
        <p:nvSpPr>
          <p:cNvPr id="7" name="Subtitle 2">
            <a:extLst>
              <a:ext uri="{FF2B5EF4-FFF2-40B4-BE49-F238E27FC236}">
                <a16:creationId xmlns:a16="http://schemas.microsoft.com/office/drawing/2014/main" xmlns="" id="{2B5B931C-53FC-43BB-9ACC-D3AC74236E3F}"/>
              </a:ext>
            </a:extLst>
          </p:cNvPr>
          <p:cNvSpPr>
            <a:spLocks noGrp="1"/>
          </p:cNvSpPr>
          <p:nvPr>
            <p:ph type="subTitle" idx="1"/>
          </p:nvPr>
        </p:nvSpPr>
        <p:spPr>
          <a:xfrm>
            <a:off x="392349" y="3667327"/>
            <a:ext cx="2819400" cy="609600"/>
          </a:xfrm>
        </p:spPr>
        <p:txBody>
          <a:bodyPr>
            <a:noAutofit/>
          </a:bodyPr>
          <a:lstStyle/>
          <a:p>
            <a:pPr algn="l"/>
            <a:r>
              <a:rPr lang="en-US" sz="1400" dirty="0">
                <a:solidFill>
                  <a:srgbClr val="A6A6A6"/>
                </a:solidFill>
                <a:latin typeface="Arial" pitchFamily="34" charset="0"/>
                <a:ea typeface="+mj-ea"/>
                <a:cs typeface="Arial" pitchFamily="34" charset="0"/>
              </a:rPr>
              <a:t>From Amshuhu </a:t>
            </a:r>
            <a:r>
              <a:rPr lang="en-US" sz="1400" dirty="0" err="1">
                <a:solidFill>
                  <a:srgbClr val="A6A6A6"/>
                </a:solidFill>
                <a:latin typeface="Arial" pitchFamily="34" charset="0"/>
                <a:ea typeface="+mj-ea"/>
                <a:cs typeface="Arial" pitchFamily="34" charset="0"/>
              </a:rPr>
              <a:t>iTech</a:t>
            </a:r>
            <a:r>
              <a:rPr lang="en-US" sz="1400" dirty="0">
                <a:solidFill>
                  <a:srgbClr val="A6A6A6"/>
                </a:solidFill>
                <a:latin typeface="Arial" pitchFamily="34" charset="0"/>
                <a:ea typeface="+mj-ea"/>
                <a:cs typeface="Arial" pitchFamily="34" charset="0"/>
              </a:rPr>
              <a:t> Solutions Pvt. Ltd.</a:t>
            </a:r>
          </a:p>
        </p:txBody>
      </p:sp>
      <p:sp>
        <p:nvSpPr>
          <p:cNvPr id="6" name="Rectangle 5">
            <a:extLst>
              <a:ext uri="{FF2B5EF4-FFF2-40B4-BE49-F238E27FC236}">
                <a16:creationId xmlns:a16="http://schemas.microsoft.com/office/drawing/2014/main" xmlns="" id="{D55CA79C-AA5C-4B5D-B19D-610400585751}"/>
              </a:ext>
            </a:extLst>
          </p:cNvPr>
          <p:cNvSpPr/>
          <p:nvPr/>
        </p:nvSpPr>
        <p:spPr>
          <a:xfrm>
            <a:off x="3188889" y="-15902"/>
            <a:ext cx="45720" cy="6858000"/>
          </a:xfrm>
          <a:prstGeom prst="rect">
            <a:avLst/>
          </a:prstGeom>
          <a:solidFill>
            <a:srgbClr val="DD1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9">
            <a:extLst>
              <a:ext uri="{FF2B5EF4-FFF2-40B4-BE49-F238E27FC236}">
                <a16:creationId xmlns:a16="http://schemas.microsoft.com/office/drawing/2014/main" xmlns="" id="{EF3A4830-3505-492B-9409-810B29D067E2}"/>
              </a:ext>
            </a:extLst>
          </p:cNvPr>
          <p:cNvGrpSpPr/>
          <p:nvPr/>
        </p:nvGrpSpPr>
        <p:grpSpPr>
          <a:xfrm>
            <a:off x="11636" y="6384898"/>
            <a:ext cx="2498698" cy="473102"/>
            <a:chOff x="0" y="6382216"/>
            <a:chExt cx="2498698" cy="473102"/>
          </a:xfrm>
        </p:grpSpPr>
        <p:pic>
          <p:nvPicPr>
            <p:cNvPr id="9" name="Picture 8" descr="isteer_Logo728x1024.png">
              <a:extLst>
                <a:ext uri="{FF2B5EF4-FFF2-40B4-BE49-F238E27FC236}">
                  <a16:creationId xmlns:a16="http://schemas.microsoft.com/office/drawing/2014/main" xmlns="" id="{19F15230-B474-48DA-8362-A2FAC67B317F}"/>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0" name="Picture 9" descr="isteer_Logo728x1024.png">
              <a:extLst>
                <a:ext uri="{FF2B5EF4-FFF2-40B4-BE49-F238E27FC236}">
                  <a16:creationId xmlns:a16="http://schemas.microsoft.com/office/drawing/2014/main" xmlns="" id="{44177A3B-1F18-4BCB-85D1-A2FBDCDDFE67}"/>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
        <p:nvSpPr>
          <p:cNvPr id="2" name="TextBox 1">
            <a:extLst>
              <a:ext uri="{FF2B5EF4-FFF2-40B4-BE49-F238E27FC236}">
                <a16:creationId xmlns:a16="http://schemas.microsoft.com/office/drawing/2014/main" xmlns="" id="{1809551F-8B6F-4BF5-A4CD-380131C88565}"/>
              </a:ext>
            </a:extLst>
          </p:cNvPr>
          <p:cNvSpPr txBox="1"/>
          <p:nvPr/>
        </p:nvSpPr>
        <p:spPr>
          <a:xfrm>
            <a:off x="371848" y="4292829"/>
            <a:ext cx="2588248" cy="830997"/>
          </a:xfrm>
          <a:prstGeom prst="rect">
            <a:avLst/>
          </a:prstGeom>
          <a:noFill/>
        </p:spPr>
        <p:txBody>
          <a:bodyPr wrap="square" rtlCol="0">
            <a:spAutoFit/>
          </a:bodyPr>
          <a:lstStyle/>
          <a:p>
            <a:pPr algn="ctr"/>
            <a:r>
              <a:rPr lang="en-US" sz="2400" dirty="0"/>
              <a:t>Distributor Sales Representative</a:t>
            </a:r>
          </a:p>
        </p:txBody>
      </p:sp>
      <p:sp>
        <p:nvSpPr>
          <p:cNvPr id="3" name="TextBox 2">
            <a:extLst>
              <a:ext uri="{FF2B5EF4-FFF2-40B4-BE49-F238E27FC236}">
                <a16:creationId xmlns:a16="http://schemas.microsoft.com/office/drawing/2014/main" xmlns="" id="{929510B4-662F-4EF7-B54E-7B364B330CC9}"/>
              </a:ext>
            </a:extLst>
          </p:cNvPr>
          <p:cNvSpPr txBox="1"/>
          <p:nvPr/>
        </p:nvSpPr>
        <p:spPr>
          <a:xfrm>
            <a:off x="1802049" y="5719967"/>
            <a:ext cx="1660532" cy="369332"/>
          </a:xfrm>
          <a:prstGeom prst="rect">
            <a:avLst/>
          </a:prstGeom>
          <a:noFill/>
        </p:spPr>
        <p:txBody>
          <a:bodyPr wrap="square" rtlCol="0">
            <a:spAutoFit/>
          </a:bodyPr>
          <a:lstStyle/>
          <a:p>
            <a:r>
              <a:rPr lang="en-US" sz="1400" dirty="0"/>
              <a:t>Version</a:t>
            </a:r>
            <a:r>
              <a:rPr lang="en-US" dirty="0"/>
              <a:t> 1.0</a:t>
            </a:r>
          </a:p>
        </p:txBody>
      </p:sp>
    </p:spTree>
    <p:extLst>
      <p:ext uri="{BB962C8B-B14F-4D97-AF65-F5344CB8AC3E}">
        <p14:creationId xmlns:p14="http://schemas.microsoft.com/office/powerpoint/2010/main" xmlns="" val="2216185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431E96C-A667-4820-B13B-AB414A5A7DF3}"/>
              </a:ext>
            </a:extLst>
          </p:cNvPr>
          <p:cNvSpPr>
            <a:spLocks noGrp="1"/>
          </p:cNvSpPr>
          <p:nvPr>
            <p:ph idx="1"/>
          </p:nvPr>
        </p:nvSpPr>
        <p:spPr>
          <a:xfrm>
            <a:off x="5956810" y="1228692"/>
            <a:ext cx="3506771" cy="1302520"/>
          </a:xfrm>
          <a:solidFill>
            <a:schemeClr val="bg1">
              <a:lumMod val="95000"/>
            </a:schemeClr>
          </a:solidFill>
        </p:spPr>
        <p:txBody>
          <a:bodyPr/>
          <a:lstStyle/>
          <a:p>
            <a:r>
              <a:rPr lang="en-US" sz="1600" dirty="0">
                <a:latin typeface="Arial" panose="020B0604020202020204" pitchFamily="34" charset="0"/>
                <a:cs typeface="Arial" panose="020B0604020202020204" pitchFamily="34" charset="0"/>
              </a:rPr>
              <a:t>Click on the Reminder. Pop up window appears with Date format.</a:t>
            </a:r>
          </a:p>
          <a:p>
            <a:pPr algn="just"/>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xmlns="" id="{56386BC4-3C8F-4479-B2FF-4B6E88089323}"/>
              </a:ext>
            </a:extLst>
          </p:cNvPr>
          <p:cNvSpPr/>
          <p:nvPr/>
        </p:nvSpPr>
        <p:spPr>
          <a:xfrm rot="16200000" flipH="1">
            <a:off x="6176834" y="-5743520"/>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EEB2CBE8-1566-4A50-9A68-C8D7653B0F76}"/>
              </a:ext>
            </a:extLst>
          </p:cNvPr>
          <p:cNvSpPr/>
          <p:nvPr/>
        </p:nvSpPr>
        <p:spPr>
          <a:xfrm rot="16200000" flipH="1">
            <a:off x="6124986" y="162254"/>
            <a:ext cx="45722" cy="12295694"/>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xmlns="" id="{B87EAE4A-A061-496E-9141-D11803266D5E}"/>
              </a:ext>
            </a:extLst>
          </p:cNvPr>
          <p:cNvGrpSpPr/>
          <p:nvPr/>
        </p:nvGrpSpPr>
        <p:grpSpPr>
          <a:xfrm>
            <a:off x="117549" y="6374527"/>
            <a:ext cx="2912884" cy="411045"/>
            <a:chOff x="0" y="6382216"/>
            <a:chExt cx="2498698" cy="473102"/>
          </a:xfrm>
        </p:grpSpPr>
        <p:pic>
          <p:nvPicPr>
            <p:cNvPr id="9" name="Picture 8" descr="isteer_Logo728x1024.png">
              <a:extLst>
                <a:ext uri="{FF2B5EF4-FFF2-40B4-BE49-F238E27FC236}">
                  <a16:creationId xmlns:a16="http://schemas.microsoft.com/office/drawing/2014/main" xmlns="" id="{97102C42-DDF4-4A74-9D2D-6944E839A7EE}"/>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0" name="Picture 9" descr="isteer_Logo728x1024.png">
              <a:extLst>
                <a:ext uri="{FF2B5EF4-FFF2-40B4-BE49-F238E27FC236}">
                  <a16:creationId xmlns:a16="http://schemas.microsoft.com/office/drawing/2014/main" xmlns="" id="{A8058A09-B678-46EE-8423-6B3C2C594B77}"/>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
        <p:nvSpPr>
          <p:cNvPr id="12" name="TextBox 11">
            <a:extLst>
              <a:ext uri="{FF2B5EF4-FFF2-40B4-BE49-F238E27FC236}">
                <a16:creationId xmlns:a16="http://schemas.microsoft.com/office/drawing/2014/main" xmlns="" id="{55BA3F2F-8B69-459A-8A11-F0BC83CED95C}"/>
              </a:ext>
            </a:extLst>
          </p:cNvPr>
          <p:cNvSpPr txBox="1"/>
          <p:nvPr/>
        </p:nvSpPr>
        <p:spPr>
          <a:xfrm>
            <a:off x="127259" y="-41182"/>
            <a:ext cx="6088345"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pic>
        <p:nvPicPr>
          <p:cNvPr id="6146" name="Picture 2" descr="C:\Users\gowtham\Desktop\Pipeline_Manager_screenzip\Pipeline_Manager_screen\DSR\6.1.31.png"/>
          <p:cNvPicPr>
            <a:picLocks noChangeAspect="1" noChangeArrowheads="1"/>
          </p:cNvPicPr>
          <p:nvPr/>
        </p:nvPicPr>
        <p:blipFill>
          <a:blip r:embed="rId5" cstate="print"/>
          <a:srcRect/>
          <a:stretch>
            <a:fillRect/>
          </a:stretch>
        </p:blipFill>
        <p:spPr bwMode="auto">
          <a:xfrm>
            <a:off x="995887" y="430767"/>
            <a:ext cx="2770278" cy="5754010"/>
          </a:xfrm>
          <a:prstGeom prst="rect">
            <a:avLst/>
          </a:prstGeom>
          <a:noFill/>
        </p:spPr>
      </p:pic>
    </p:spTree>
    <p:extLst>
      <p:ext uri="{BB962C8B-B14F-4D97-AF65-F5344CB8AC3E}">
        <p14:creationId xmlns:p14="http://schemas.microsoft.com/office/powerpoint/2010/main" xmlns="" val="3395730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E496491-12CA-47C9-8F37-C8A96340A5F3}"/>
              </a:ext>
            </a:extLst>
          </p:cNvPr>
          <p:cNvSpPr txBox="1"/>
          <p:nvPr/>
        </p:nvSpPr>
        <p:spPr>
          <a:xfrm>
            <a:off x="127259" y="-41182"/>
            <a:ext cx="6088345"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5" name="Rectangle 4">
            <a:extLst>
              <a:ext uri="{FF2B5EF4-FFF2-40B4-BE49-F238E27FC236}">
                <a16:creationId xmlns:a16="http://schemas.microsoft.com/office/drawing/2014/main" xmlns="" id="{F1F15FB3-0888-45BC-A4D4-E9FB82003D03}"/>
              </a:ext>
            </a:extLst>
          </p:cNvPr>
          <p:cNvSpPr/>
          <p:nvPr/>
        </p:nvSpPr>
        <p:spPr>
          <a:xfrm rot="16200000">
            <a:off x="6177622" y="224728"/>
            <a:ext cx="45722" cy="12400963"/>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90147A16-3480-4F66-A249-01D310E16E50}"/>
              </a:ext>
            </a:extLst>
          </p:cNvPr>
          <p:cNvSpPr/>
          <p:nvPr/>
        </p:nvSpPr>
        <p:spPr>
          <a:xfrm rot="16200000">
            <a:off x="6073140" y="-5652656"/>
            <a:ext cx="45723" cy="12192002"/>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0EC73B3C-68CA-478A-B355-A574F1703A7B}"/>
              </a:ext>
            </a:extLst>
          </p:cNvPr>
          <p:cNvGrpSpPr/>
          <p:nvPr/>
        </p:nvGrpSpPr>
        <p:grpSpPr>
          <a:xfrm>
            <a:off x="103694" y="6475781"/>
            <a:ext cx="2714151" cy="354509"/>
            <a:chOff x="0" y="6382216"/>
            <a:chExt cx="2498698" cy="473102"/>
          </a:xfrm>
        </p:grpSpPr>
        <p:pic>
          <p:nvPicPr>
            <p:cNvPr id="8" name="Picture 7" descr="isteer_Logo728x1024.png">
              <a:extLst>
                <a:ext uri="{FF2B5EF4-FFF2-40B4-BE49-F238E27FC236}">
                  <a16:creationId xmlns:a16="http://schemas.microsoft.com/office/drawing/2014/main" xmlns="" id="{88D4F8BE-E6B0-49A2-9C13-08B5F0D457B8}"/>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722D27E0-B41E-4966-8A83-F15B30BA3151}"/>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FC83BDF1-BC13-439B-A2C4-9FF879CD8200}"/>
              </a:ext>
            </a:extLst>
          </p:cNvPr>
          <p:cNvSpPr/>
          <p:nvPr/>
        </p:nvSpPr>
        <p:spPr>
          <a:xfrm>
            <a:off x="5259355" y="718658"/>
            <a:ext cx="6096000" cy="1477328"/>
          </a:xfrm>
          <a:prstGeom prst="rect">
            <a:avLst/>
          </a:prstGeom>
          <a:solidFill>
            <a:schemeClr val="bg1">
              <a:lumMod val="95000"/>
            </a:schemeClr>
          </a:solidFill>
        </p:spPr>
        <p:txBody>
          <a:bodyPr>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Click on the Key Notes. Key Notes pop up window appeared enter the text and click on Continue.</a:t>
            </a: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After entering all the fields click the </a:t>
            </a:r>
            <a:r>
              <a:rPr lang="en-US" b="1" dirty="0">
                <a:latin typeface="Arial" panose="020B0604020202020204" pitchFamily="34" charset="0"/>
                <a:cs typeface="Arial" panose="020B0604020202020204" pitchFamily="34" charset="0"/>
              </a:rPr>
              <a:t>SAVE </a:t>
            </a:r>
            <a:r>
              <a:rPr lang="en-US" dirty="0">
                <a:latin typeface="Arial" panose="020B0604020202020204" pitchFamily="34" charset="0"/>
                <a:cs typeface="Arial" panose="020B0604020202020204" pitchFamily="34" charset="0"/>
              </a:rPr>
              <a:t>button. </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pic>
        <p:nvPicPr>
          <p:cNvPr id="7170" name="Picture 2" descr="C:\Users\gowtham\Desktop\Pipeline_Manager_screenzip\Pipeline_Manager_screen\DSR\6.1.32.png"/>
          <p:cNvPicPr>
            <a:picLocks noChangeAspect="1" noChangeArrowheads="1"/>
          </p:cNvPicPr>
          <p:nvPr/>
        </p:nvPicPr>
        <p:blipFill>
          <a:blip r:embed="rId4" cstate="print"/>
          <a:srcRect/>
          <a:stretch>
            <a:fillRect/>
          </a:stretch>
        </p:blipFill>
        <p:spPr bwMode="auto">
          <a:xfrm>
            <a:off x="1431485" y="517365"/>
            <a:ext cx="2751516" cy="5715040"/>
          </a:xfrm>
          <a:prstGeom prst="rect">
            <a:avLst/>
          </a:prstGeom>
          <a:noFill/>
        </p:spPr>
      </p:pic>
    </p:spTree>
    <p:extLst>
      <p:ext uri="{BB962C8B-B14F-4D97-AF65-F5344CB8AC3E}">
        <p14:creationId xmlns:p14="http://schemas.microsoft.com/office/powerpoint/2010/main" xmlns="" val="231735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53E5C1-1E0E-4009-BE8B-8A85BA704E82}"/>
              </a:ext>
            </a:extLst>
          </p:cNvPr>
          <p:cNvSpPr>
            <a:spLocks noGrp="1"/>
          </p:cNvSpPr>
          <p:nvPr>
            <p:ph idx="1"/>
          </p:nvPr>
        </p:nvSpPr>
        <p:spPr>
          <a:xfrm>
            <a:off x="5167071" y="611044"/>
            <a:ext cx="5603448" cy="879803"/>
          </a:xfrm>
          <a:solidFill>
            <a:schemeClr val="bg1">
              <a:lumMod val="95000"/>
            </a:schemeClr>
          </a:solidFill>
        </p:spPr>
        <p:txBody>
          <a:bodyPr/>
          <a:lstStyle/>
          <a:p>
            <a:r>
              <a:rPr lang="en-US" sz="1600" dirty="0">
                <a:latin typeface="Arial" panose="020B0604020202020204" pitchFamily="34" charset="0"/>
                <a:cs typeface="Arial" panose="020B0604020202020204" pitchFamily="34" charset="0"/>
              </a:rPr>
              <a:t>After clicking the ‘SAVE’ button ‘Saved successfully’ message is appeared.</a:t>
            </a:r>
          </a:p>
          <a:p>
            <a:endParaRPr lang="en-US" dirty="0"/>
          </a:p>
        </p:txBody>
      </p:sp>
      <p:sp>
        <p:nvSpPr>
          <p:cNvPr id="5" name="Rectangle 4">
            <a:extLst>
              <a:ext uri="{FF2B5EF4-FFF2-40B4-BE49-F238E27FC236}">
                <a16:creationId xmlns:a16="http://schemas.microsoft.com/office/drawing/2014/main" xmlns="" id="{B6DCCE57-BB21-4D11-B92A-A64DF956CECD}"/>
              </a:ext>
            </a:extLst>
          </p:cNvPr>
          <p:cNvSpPr/>
          <p:nvPr/>
        </p:nvSpPr>
        <p:spPr>
          <a:xfrm rot="16200000" flipH="1">
            <a:off x="6073139" y="-578718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6C468C42-5323-428A-829A-3DEBF3F98665}"/>
              </a:ext>
            </a:extLst>
          </p:cNvPr>
          <p:cNvSpPr/>
          <p:nvPr/>
        </p:nvSpPr>
        <p:spPr>
          <a:xfrm rot="16200000" flipH="1">
            <a:off x="6073140" y="18665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7835FC00-794E-4B3A-BB55-67F404279173}"/>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8" name="Group 7">
            <a:extLst>
              <a:ext uri="{FF2B5EF4-FFF2-40B4-BE49-F238E27FC236}">
                <a16:creationId xmlns:a16="http://schemas.microsoft.com/office/drawing/2014/main" xmlns="" id="{6549272A-E15E-4A58-B722-8178C3E7B727}"/>
              </a:ext>
            </a:extLst>
          </p:cNvPr>
          <p:cNvGrpSpPr/>
          <p:nvPr/>
        </p:nvGrpSpPr>
        <p:grpSpPr>
          <a:xfrm>
            <a:off x="117549" y="6374527"/>
            <a:ext cx="2912884" cy="411045"/>
            <a:chOff x="0" y="6382216"/>
            <a:chExt cx="2498698" cy="473102"/>
          </a:xfrm>
        </p:grpSpPr>
        <p:pic>
          <p:nvPicPr>
            <p:cNvPr id="9" name="Picture 8" descr="isteer_Logo728x1024.png">
              <a:extLst>
                <a:ext uri="{FF2B5EF4-FFF2-40B4-BE49-F238E27FC236}">
                  <a16:creationId xmlns:a16="http://schemas.microsoft.com/office/drawing/2014/main" xmlns="" id="{2ACED000-6EAA-457C-9A6E-7B2E5DFB26AD}"/>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0" name="Picture 9" descr="isteer_Logo728x1024.png">
              <a:extLst>
                <a:ext uri="{FF2B5EF4-FFF2-40B4-BE49-F238E27FC236}">
                  <a16:creationId xmlns:a16="http://schemas.microsoft.com/office/drawing/2014/main" xmlns="" id="{A7B435C3-F215-4FF9-ABD5-DDCB1F94625A}"/>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pic>
        <p:nvPicPr>
          <p:cNvPr id="8194" name="Picture 2" descr="C:\Users\gowtham\Desktop\Pipeline_Manager_screenzip\Pipeline_Manager_screen\DSR\6.1.3.png"/>
          <p:cNvPicPr>
            <a:picLocks noChangeAspect="1" noChangeArrowheads="1"/>
          </p:cNvPicPr>
          <p:nvPr/>
        </p:nvPicPr>
        <p:blipFill>
          <a:blip r:embed="rId5" cstate="print"/>
          <a:srcRect/>
          <a:stretch>
            <a:fillRect/>
          </a:stretch>
        </p:blipFill>
        <p:spPr bwMode="auto">
          <a:xfrm>
            <a:off x="1268084" y="414196"/>
            <a:ext cx="2756214" cy="5724802"/>
          </a:xfrm>
          <a:prstGeom prst="rect">
            <a:avLst/>
          </a:prstGeom>
          <a:noFill/>
        </p:spPr>
      </p:pic>
    </p:spTree>
    <p:extLst>
      <p:ext uri="{BB962C8B-B14F-4D97-AF65-F5344CB8AC3E}">
        <p14:creationId xmlns:p14="http://schemas.microsoft.com/office/powerpoint/2010/main" xmlns="" val="4067987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3F7389-7396-48A1-9A78-7A3FFE01BAA1}"/>
              </a:ext>
            </a:extLst>
          </p:cNvPr>
          <p:cNvSpPr>
            <a:spLocks noGrp="1"/>
          </p:cNvSpPr>
          <p:nvPr>
            <p:ph type="title"/>
          </p:nvPr>
        </p:nvSpPr>
        <p:spPr>
          <a:xfrm>
            <a:off x="4798243" y="1140178"/>
            <a:ext cx="6816364" cy="1612449"/>
          </a:xfrm>
          <a:solidFill>
            <a:schemeClr val="bg1">
              <a:lumMod val="95000"/>
            </a:schemeClr>
          </a:solidFill>
        </p:spPr>
        <p:txBody>
          <a:bodyPr>
            <a:noAutofit/>
          </a:bodyPr>
          <a:lstStyle/>
          <a:p>
            <a:r>
              <a:rPr lang="en-US" sz="1600" b="1" dirty="0">
                <a:latin typeface="Arial" panose="020B0604020202020204" pitchFamily="34" charset="0"/>
                <a:cs typeface="Arial" panose="020B0604020202020204" pitchFamily="34" charset="0"/>
              </a:rPr>
              <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When clicked on the Update Existing Opportunity tab the below screen appears. In this view the list of all the opportunities that are under the responsibility of the logged in DSR are displayed.  The DSR can select the Opportunity to edit by scrolling or using the search capability of the opportunities by clicking on the </a:t>
            </a:r>
            <a:r>
              <a:rPr lang="en-US" sz="1600" b="1" dirty="0">
                <a:latin typeface="Arial" panose="020B0604020202020204" pitchFamily="34" charset="0"/>
                <a:cs typeface="Arial" panose="020B0604020202020204" pitchFamily="34" charset="0"/>
              </a:rPr>
              <a:t>search</a:t>
            </a:r>
            <a:r>
              <a:rPr lang="en-US" sz="1600" dirty="0">
                <a:latin typeface="Arial" panose="020B0604020202020204" pitchFamily="34" charset="0"/>
                <a:cs typeface="Arial" panose="020B0604020202020204" pitchFamily="34" charset="0"/>
              </a:rPr>
              <a:t> button in the header</a:t>
            </a:r>
            <a:r>
              <a:rPr lang="en-US" sz="1600" dirty="0" smtClean="0">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Filter  option </a:t>
            </a:r>
            <a:r>
              <a:rPr lang="en-US" sz="1600"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available to filter based on sectors currently.          </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F413496B-221B-4826-8544-77F5F227D3D7}"/>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8" name="Rectangle 7">
            <a:extLst>
              <a:ext uri="{FF2B5EF4-FFF2-40B4-BE49-F238E27FC236}">
                <a16:creationId xmlns:a16="http://schemas.microsoft.com/office/drawing/2014/main" xmlns="" id="{E8A7A1E1-4065-4BE6-8567-E9F582468056}"/>
              </a:ext>
            </a:extLst>
          </p:cNvPr>
          <p:cNvSpPr/>
          <p:nvPr/>
        </p:nvSpPr>
        <p:spPr>
          <a:xfrm rot="16200000" flipH="1">
            <a:off x="6073139" y="-578718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99D36681-0B1C-447F-BAE8-6886A38417B2}"/>
              </a:ext>
            </a:extLst>
          </p:cNvPr>
          <p:cNvSpPr/>
          <p:nvPr/>
        </p:nvSpPr>
        <p:spPr>
          <a:xfrm rot="16200000" flipH="1">
            <a:off x="6073139" y="187654"/>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272C2B3B-0754-44DC-8FA2-0D46CC3A48D2}"/>
              </a:ext>
            </a:extLst>
          </p:cNvPr>
          <p:cNvGrpSpPr/>
          <p:nvPr/>
        </p:nvGrpSpPr>
        <p:grpSpPr>
          <a:xfrm>
            <a:off x="103694" y="6374527"/>
            <a:ext cx="2912884" cy="411045"/>
            <a:chOff x="0" y="6382216"/>
            <a:chExt cx="2498698" cy="473102"/>
          </a:xfrm>
        </p:grpSpPr>
        <p:pic>
          <p:nvPicPr>
            <p:cNvPr id="11" name="Picture 10" descr="isteer_Logo728x1024.png">
              <a:extLst>
                <a:ext uri="{FF2B5EF4-FFF2-40B4-BE49-F238E27FC236}">
                  <a16:creationId xmlns:a16="http://schemas.microsoft.com/office/drawing/2014/main" xmlns="" id="{58EF2A48-4C98-43A9-BE77-647419555005}"/>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2" name="Picture 11" descr="isteer_Logo728x1024.png">
              <a:extLst>
                <a:ext uri="{FF2B5EF4-FFF2-40B4-BE49-F238E27FC236}">
                  <a16:creationId xmlns:a16="http://schemas.microsoft.com/office/drawing/2014/main" xmlns="" id="{070988ED-9E55-44C4-8E20-B641FB598C60}"/>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
        <p:nvSpPr>
          <p:cNvPr id="14" name="TextBox 13">
            <a:extLst>
              <a:ext uri="{FF2B5EF4-FFF2-40B4-BE49-F238E27FC236}">
                <a16:creationId xmlns:a16="http://schemas.microsoft.com/office/drawing/2014/main" xmlns="" id="{17644805-781C-4DDC-B6D7-23C579D0B2BF}"/>
              </a:ext>
            </a:extLst>
          </p:cNvPr>
          <p:cNvSpPr txBox="1"/>
          <p:nvPr/>
        </p:nvSpPr>
        <p:spPr>
          <a:xfrm>
            <a:off x="4798243" y="525248"/>
            <a:ext cx="3233394" cy="338554"/>
          </a:xfrm>
          <a:prstGeom prst="rect">
            <a:avLst/>
          </a:prstGeom>
          <a:solidFill>
            <a:schemeClr val="bg1">
              <a:lumMod val="95000"/>
            </a:schemeClr>
          </a:solidFill>
        </p:spPr>
        <p:txBody>
          <a:bodyPr wrap="square" rtlCol="0">
            <a:spAutoFit/>
          </a:bodyPr>
          <a:lstStyle/>
          <a:p>
            <a:r>
              <a:rPr lang="en-US" sz="1600" b="1" dirty="0">
                <a:latin typeface="Arial" panose="020B0604020202020204" pitchFamily="34" charset="0"/>
                <a:cs typeface="Arial" panose="020B0604020202020204" pitchFamily="34" charset="0"/>
              </a:rPr>
              <a:t>Existing</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Opportunities</a:t>
            </a:r>
          </a:p>
        </p:txBody>
      </p:sp>
      <p:pic>
        <p:nvPicPr>
          <p:cNvPr id="9218" name="Picture 2" descr="C:\Users\gowtham\Desktop\Pipeline_Manager_screenzip\Pipeline_Manager_screen\DSR\6.2.1.png"/>
          <p:cNvPicPr>
            <a:picLocks noChangeAspect="1" noChangeArrowheads="1"/>
          </p:cNvPicPr>
          <p:nvPr/>
        </p:nvPicPr>
        <p:blipFill>
          <a:blip r:embed="rId5" cstate="print"/>
          <a:srcRect/>
          <a:stretch>
            <a:fillRect/>
          </a:stretch>
        </p:blipFill>
        <p:spPr bwMode="auto">
          <a:xfrm>
            <a:off x="1173314" y="403815"/>
            <a:ext cx="2779546" cy="5773262"/>
          </a:xfrm>
          <a:prstGeom prst="rect">
            <a:avLst/>
          </a:prstGeom>
          <a:noFill/>
        </p:spPr>
      </p:pic>
      <p:sp>
        <p:nvSpPr>
          <p:cNvPr id="13" name="Title 1">
            <a:extLst>
              <a:ext uri="{FF2B5EF4-FFF2-40B4-BE49-F238E27FC236}">
                <a16:creationId xmlns:a16="http://schemas.microsoft.com/office/drawing/2014/main" xmlns="" id="{853F7389-7396-48A1-9A78-7A3FFE01BAA1}"/>
              </a:ext>
            </a:extLst>
          </p:cNvPr>
          <p:cNvSpPr txBox="1">
            <a:spLocks/>
          </p:cNvSpPr>
          <p:nvPr/>
        </p:nvSpPr>
        <p:spPr>
          <a:xfrm>
            <a:off x="4847407" y="2929606"/>
            <a:ext cx="6816364" cy="1612449"/>
          </a:xfrm>
          <a:prstGeom prst="rect">
            <a:avLst/>
          </a:prstGeom>
          <a:solidFill>
            <a:schemeClr val="bg1">
              <a:lumMod val="95000"/>
            </a:schemeClr>
          </a:solidFill>
        </p:spPr>
        <p:txBody>
          <a:bodyPr vert="horz" lIns="91440" tIns="45720" rIns="91440" bIns="45720" rtlCol="0" anchor="ctr">
            <a:no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a:r>
            <a:br>
              <a:rPr kumimoji="0" lang="en-US" sz="1600" b="1"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br>
            <a:r>
              <a:rPr kumimoji="0" lang="en-US" sz="1600" b="1"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All –</a:t>
            </a:r>
            <a:r>
              <a:rPr lang="en-US" sz="1600" dirty="0" smtClean="0">
                <a:latin typeface="Arial" panose="020B0604020202020204" pitchFamily="34" charset="0"/>
                <a:ea typeface="+mj-ea"/>
                <a:cs typeface="Arial" panose="020B0604020202020204" pitchFamily="34" charset="0"/>
              </a:rPr>
              <a:t>  List all opportunities.</a:t>
            </a:r>
          </a:p>
          <a:p>
            <a:pPr marL="0" marR="0" lvl="0" indent="0" defTabSz="914400" rtl="0" eaLnBrk="1" fontAlgn="auto" latinLnBrk="0" hangingPunct="1">
              <a:lnSpc>
                <a:spcPct val="90000"/>
              </a:lnSpc>
              <a:spcBef>
                <a:spcPct val="0"/>
              </a:spcBef>
              <a:spcAft>
                <a:spcPts val="0"/>
              </a:spcAft>
              <a:buClrTx/>
              <a:buSzTx/>
              <a:buFontTx/>
              <a:buNone/>
              <a:tabLst/>
              <a:defRPr/>
            </a:pPr>
            <a:endParaRPr lang="en-US" sz="1600" dirty="0" smtClean="0">
              <a:latin typeface="Arial" panose="020B0604020202020204" pitchFamily="34" charset="0"/>
              <a:ea typeface="+mj-ea"/>
              <a:cs typeface="Arial" panose="020B060402020202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Missing</a:t>
            </a:r>
            <a:r>
              <a:rPr kumimoji="0" lang="en-US" sz="1600" b="0" i="0" u="none" strike="noStrike" kern="1200" cap="none" spc="0" normalizeH="0" noProof="0" dirty="0" smtClean="0">
                <a:ln>
                  <a:noFill/>
                </a:ln>
                <a:solidFill>
                  <a:schemeClr val="tx1"/>
                </a:solidFill>
                <a:effectLst/>
                <a:uLnTx/>
                <a:uFillTx/>
                <a:latin typeface="Arial" panose="020B0604020202020204" pitchFamily="34" charset="0"/>
                <a:ea typeface="+mj-ea"/>
                <a:cs typeface="Arial" panose="020B0604020202020204" pitchFamily="34" charset="0"/>
              </a:rPr>
              <a:t> – List </a:t>
            </a:r>
            <a:r>
              <a:rPr lang="en-US" sz="1600" dirty="0" smtClean="0">
                <a:latin typeface="Arial" panose="020B0604020202020204" pitchFamily="34" charset="0"/>
                <a:ea typeface="+mj-ea"/>
                <a:cs typeface="Arial" panose="020B0604020202020204" pitchFamily="34" charset="0"/>
              </a:rPr>
              <a:t>opportunities uploaded with missing data.</a:t>
            </a:r>
          </a:p>
          <a:p>
            <a:pPr marL="0" marR="0" lvl="0" indent="0" defTabSz="9144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Pending</a:t>
            </a:r>
            <a:r>
              <a:rPr kumimoji="0" lang="en-US" sz="16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 List opportunities uploaded by Shell through any campaign</a:t>
            </a:r>
            <a:r>
              <a:rPr lang="en-US" sz="1600" dirty="0" smtClean="0">
                <a:latin typeface="Arial" panose="020B0604020202020204" pitchFamily="34" charset="0"/>
                <a:ea typeface="+mj-ea"/>
                <a:cs typeface="Arial" panose="020B0604020202020204" pitchFamily="34" charset="0"/>
              </a:rPr>
              <a:t>. </a:t>
            </a:r>
            <a:r>
              <a:rPr kumimoji="0" lang="en-US" sz="16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a:r>
            <a:br>
              <a:rPr kumimoji="0" lang="en-US" sz="16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br>
            <a:r>
              <a:rPr kumimoji="0" lang="en-US" sz="16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
            </a:r>
            <a:br>
              <a:rPr kumimoji="0" lang="en-US" sz="1600" b="0"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br>
            <a:endPar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xmlns="" val="861066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1482B7-7DBD-47D9-907A-EB28029B5184}"/>
              </a:ext>
            </a:extLst>
          </p:cNvPr>
          <p:cNvSpPr>
            <a:spLocks noGrp="1"/>
          </p:cNvSpPr>
          <p:nvPr>
            <p:ph type="title"/>
          </p:nvPr>
        </p:nvSpPr>
        <p:spPr>
          <a:xfrm>
            <a:off x="4710998" y="614431"/>
            <a:ext cx="6357594" cy="1038018"/>
          </a:xfrm>
          <a:solidFill>
            <a:schemeClr val="bg1">
              <a:lumMod val="95000"/>
            </a:schemeClr>
          </a:solidFill>
        </p:spPr>
        <p:txBody>
          <a:bodyPr>
            <a:normAutofit fontScale="90000"/>
          </a:bodyPr>
          <a:lstStyle/>
          <a:p>
            <a:r>
              <a:rPr lang="en-US" sz="1800" dirty="0">
                <a:latin typeface="Arial" panose="020B0604020202020204" pitchFamily="34" charset="0"/>
                <a:cs typeface="Arial" panose="020B0604020202020204" pitchFamily="34" charset="0"/>
              </a:rPr>
              <a:t>By clicking on the specific Opportunity, the DSR can view and update the details of that Opportunity.</a:t>
            </a:r>
            <a:r>
              <a:rPr lang="en-US" dirty="0"/>
              <a:t/>
            </a:r>
            <a:br>
              <a:rPr lang="en-US" dirty="0"/>
            </a:br>
            <a:endParaRPr lang="en-US" dirty="0"/>
          </a:p>
        </p:txBody>
      </p:sp>
      <p:sp>
        <p:nvSpPr>
          <p:cNvPr id="6" name="TextBox 5">
            <a:extLst>
              <a:ext uri="{FF2B5EF4-FFF2-40B4-BE49-F238E27FC236}">
                <a16:creationId xmlns:a16="http://schemas.microsoft.com/office/drawing/2014/main" xmlns="" id="{728A10D9-D275-4C5E-BC31-9A89CBC6741E}"/>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7" name="Rectangle 6">
            <a:extLst>
              <a:ext uri="{FF2B5EF4-FFF2-40B4-BE49-F238E27FC236}">
                <a16:creationId xmlns:a16="http://schemas.microsoft.com/office/drawing/2014/main" xmlns="" id="{7BE422C8-A5FA-4369-8AB6-BE38537A0795}"/>
              </a:ext>
            </a:extLst>
          </p:cNvPr>
          <p:cNvSpPr/>
          <p:nvPr/>
        </p:nvSpPr>
        <p:spPr>
          <a:xfrm rot="16200000" flipH="1">
            <a:off x="6073139" y="-578718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3727F71A-9FCE-40BC-A3CF-B584ECC7CB16}"/>
              </a:ext>
            </a:extLst>
          </p:cNvPr>
          <p:cNvSpPr/>
          <p:nvPr/>
        </p:nvSpPr>
        <p:spPr>
          <a:xfrm rot="16200000" flipH="1">
            <a:off x="6073139" y="215900"/>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0C933247-C8F8-429F-B61C-E412D8193148}"/>
              </a:ext>
            </a:extLst>
          </p:cNvPr>
          <p:cNvGrpSpPr/>
          <p:nvPr/>
        </p:nvGrpSpPr>
        <p:grpSpPr>
          <a:xfrm>
            <a:off x="103694" y="6374527"/>
            <a:ext cx="2912884" cy="411045"/>
            <a:chOff x="0" y="6382216"/>
            <a:chExt cx="2498698" cy="473102"/>
          </a:xfrm>
        </p:grpSpPr>
        <p:pic>
          <p:nvPicPr>
            <p:cNvPr id="10" name="Picture 9" descr="isteer_Logo728x1024.png">
              <a:extLst>
                <a:ext uri="{FF2B5EF4-FFF2-40B4-BE49-F238E27FC236}">
                  <a16:creationId xmlns:a16="http://schemas.microsoft.com/office/drawing/2014/main" xmlns="" id="{3F4B8447-272B-492E-8C9B-0B20B247DE4E}"/>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1" name="Picture 10" descr="isteer_Logo728x1024.png">
              <a:extLst>
                <a:ext uri="{FF2B5EF4-FFF2-40B4-BE49-F238E27FC236}">
                  <a16:creationId xmlns:a16="http://schemas.microsoft.com/office/drawing/2014/main" xmlns="" id="{787B55B8-841F-4080-90ED-2CB07DC73FF9}"/>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pic>
        <p:nvPicPr>
          <p:cNvPr id="13" name="Picture 2" descr="C:\Users\gowtham\Desktop\Pipeline_Manager_screenzip\Pipeline_Manager_screen\DSR\6.1.1.png"/>
          <p:cNvPicPr>
            <a:picLocks noChangeAspect="1" noChangeArrowheads="1"/>
          </p:cNvPicPr>
          <p:nvPr/>
        </p:nvPicPr>
        <p:blipFill>
          <a:blip r:embed="rId5" cstate="print"/>
          <a:srcRect/>
          <a:stretch>
            <a:fillRect/>
          </a:stretch>
        </p:blipFill>
        <p:spPr bwMode="auto">
          <a:xfrm>
            <a:off x="1291466" y="375346"/>
            <a:ext cx="2820304" cy="5857916"/>
          </a:xfrm>
          <a:prstGeom prst="rect">
            <a:avLst/>
          </a:prstGeom>
          <a:noFill/>
        </p:spPr>
      </p:pic>
    </p:spTree>
    <p:extLst>
      <p:ext uri="{BB962C8B-B14F-4D97-AF65-F5344CB8AC3E}">
        <p14:creationId xmlns:p14="http://schemas.microsoft.com/office/powerpoint/2010/main" xmlns="" val="248106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87007A87-DD31-4771-83DB-57DA90132CED}"/>
              </a:ext>
            </a:extLst>
          </p:cNvPr>
          <p:cNvSpPr txBox="1">
            <a:spLocks noGrp="1"/>
          </p:cNvSpPr>
          <p:nvPr>
            <p:ph idx="1"/>
          </p:nvPr>
        </p:nvSpPr>
        <p:spPr>
          <a:xfrm>
            <a:off x="5324359" y="637986"/>
            <a:ext cx="5952241" cy="885371"/>
          </a:xfrm>
          <a:prstGeom prst="rect">
            <a:avLst/>
          </a:prstGeom>
          <a:solidFill>
            <a:schemeClr val="bg1">
              <a:lumMod val="95000"/>
            </a:schemeClr>
          </a:solidFill>
        </p:spPr>
        <p:txBody>
          <a:bodyPr wrap="square" rtlCol="0">
            <a:spAutoFit/>
          </a:bodyPr>
          <a:lstStyle/>
          <a:p>
            <a:pPr marL="0" indent="0" algn="just">
              <a:buNone/>
            </a:pPr>
            <a:r>
              <a:rPr lang="en-US" sz="1600" dirty="0">
                <a:latin typeface="Arial" panose="020B0604020202020204" pitchFamily="34" charset="0"/>
                <a:cs typeface="Arial" panose="020B0604020202020204" pitchFamily="34" charset="0"/>
              </a:rPr>
              <a:t>If DSR wants to Delete the lead. The below pop up message is appeared after selecting the lead.</a:t>
            </a:r>
          </a:p>
          <a:p>
            <a:pPr marL="0" indent="0">
              <a:buNone/>
            </a:pPr>
            <a:endParaRPr lang="en-US" sz="16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xmlns="" id="{E05A12AB-97C6-4E2B-9108-81CA229CBB61}"/>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6" name="Group 5">
            <a:extLst>
              <a:ext uri="{FF2B5EF4-FFF2-40B4-BE49-F238E27FC236}">
                <a16:creationId xmlns:a16="http://schemas.microsoft.com/office/drawing/2014/main" xmlns="" id="{771350E5-B36B-4672-B61D-74D83AD9F16C}"/>
              </a:ext>
            </a:extLst>
          </p:cNvPr>
          <p:cNvGrpSpPr/>
          <p:nvPr/>
        </p:nvGrpSpPr>
        <p:grpSpPr>
          <a:xfrm>
            <a:off x="27710" y="6365100"/>
            <a:ext cx="2912884" cy="411045"/>
            <a:chOff x="0" y="6382216"/>
            <a:chExt cx="2498698" cy="473102"/>
          </a:xfrm>
        </p:grpSpPr>
        <p:pic>
          <p:nvPicPr>
            <p:cNvPr id="7" name="Picture 6" descr="isteer_Logo728x1024.png">
              <a:extLst>
                <a:ext uri="{FF2B5EF4-FFF2-40B4-BE49-F238E27FC236}">
                  <a16:creationId xmlns:a16="http://schemas.microsoft.com/office/drawing/2014/main" xmlns="" id="{75E82F44-F67D-4D6F-A026-2995AA398F4A}"/>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8" name="Picture 7" descr="isteer_Logo728x1024.png">
              <a:extLst>
                <a:ext uri="{FF2B5EF4-FFF2-40B4-BE49-F238E27FC236}">
                  <a16:creationId xmlns:a16="http://schemas.microsoft.com/office/drawing/2014/main" xmlns="" id="{D1A58A80-75DD-4C17-BC9F-7A48F3295A27}"/>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9" name="Rectangle 8">
            <a:extLst>
              <a:ext uri="{FF2B5EF4-FFF2-40B4-BE49-F238E27FC236}">
                <a16:creationId xmlns:a16="http://schemas.microsoft.com/office/drawing/2014/main" xmlns="" id="{63C9E6BE-15DD-4BAB-A206-1F50434F3F75}"/>
              </a:ext>
            </a:extLst>
          </p:cNvPr>
          <p:cNvSpPr/>
          <p:nvPr/>
        </p:nvSpPr>
        <p:spPr>
          <a:xfrm rot="16200000" flipH="1">
            <a:off x="6073139" y="232385"/>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CFFBCB70-54B0-4373-8C19-378287B24BBD}"/>
              </a:ext>
            </a:extLst>
          </p:cNvPr>
          <p:cNvSpPr/>
          <p:nvPr/>
        </p:nvSpPr>
        <p:spPr>
          <a:xfrm rot="16200000" flipH="1">
            <a:off x="6073139" y="-5735659"/>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3" name="Picture 3" descr="C:\Users\gowtham\Desktop\Pipeline_Manager_screenzip\Pipeline_Manager_screen\DSR\delete.png"/>
          <p:cNvPicPr>
            <a:picLocks noChangeAspect="1" noChangeArrowheads="1"/>
          </p:cNvPicPr>
          <p:nvPr/>
        </p:nvPicPr>
        <p:blipFill>
          <a:blip r:embed="rId4" cstate="print"/>
          <a:srcRect/>
          <a:stretch>
            <a:fillRect/>
          </a:stretch>
        </p:blipFill>
        <p:spPr bwMode="auto">
          <a:xfrm>
            <a:off x="1556292" y="421246"/>
            <a:ext cx="2789452" cy="5793836"/>
          </a:xfrm>
          <a:prstGeom prst="rect">
            <a:avLst/>
          </a:prstGeom>
          <a:noFill/>
        </p:spPr>
      </p:pic>
    </p:spTree>
    <p:extLst>
      <p:ext uri="{BB962C8B-B14F-4D97-AF65-F5344CB8AC3E}">
        <p14:creationId xmlns:p14="http://schemas.microsoft.com/office/powerpoint/2010/main" xmlns="" val="1012108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E04ED0-BF38-459A-9D61-218959163C68}"/>
              </a:ext>
            </a:extLst>
          </p:cNvPr>
          <p:cNvSpPr>
            <a:spLocks noGrp="1"/>
          </p:cNvSpPr>
          <p:nvPr>
            <p:ph type="title"/>
          </p:nvPr>
        </p:nvSpPr>
        <p:spPr>
          <a:xfrm>
            <a:off x="5543145" y="302832"/>
            <a:ext cx="1536386" cy="461666"/>
          </a:xfrm>
          <a:solidFill>
            <a:schemeClr val="bg1">
              <a:lumMod val="95000"/>
            </a:schemeClr>
          </a:solidFill>
        </p:spPr>
        <p:txBody>
          <a:bodyPr>
            <a:normAutofit/>
          </a:bodyPr>
          <a:lstStyle/>
          <a:p>
            <a:r>
              <a:rPr lang="en-US" sz="1600" b="1" dirty="0">
                <a:latin typeface="Arial" panose="020B0604020202020204" pitchFamily="34" charset="0"/>
                <a:cs typeface="Arial" panose="020B0604020202020204" pitchFamily="34" charset="0"/>
              </a:rPr>
              <a:t>My Reports</a:t>
            </a:r>
          </a:p>
        </p:txBody>
      </p:sp>
      <p:sp>
        <p:nvSpPr>
          <p:cNvPr id="3" name="Content Placeholder 2">
            <a:extLst>
              <a:ext uri="{FF2B5EF4-FFF2-40B4-BE49-F238E27FC236}">
                <a16:creationId xmlns:a16="http://schemas.microsoft.com/office/drawing/2014/main" xmlns="" id="{414B8796-A05F-4F81-B535-AF9E6977DECB}"/>
              </a:ext>
            </a:extLst>
          </p:cNvPr>
          <p:cNvSpPr>
            <a:spLocks noGrp="1"/>
          </p:cNvSpPr>
          <p:nvPr>
            <p:ph idx="1"/>
          </p:nvPr>
        </p:nvSpPr>
        <p:spPr>
          <a:xfrm>
            <a:off x="5418306" y="876693"/>
            <a:ext cx="6204943" cy="4479143"/>
          </a:xfrm>
          <a:solidFill>
            <a:schemeClr val="bg1">
              <a:lumMod val="95000"/>
            </a:schemeClr>
          </a:solidFill>
        </p:spPr>
        <p:txBody>
          <a:bodyPr>
            <a:normAutofit fontScale="47500" lnSpcReduction="20000"/>
          </a:bodyPr>
          <a:lstStyle/>
          <a:p>
            <a:pPr marL="0" indent="0">
              <a:spcBef>
                <a:spcPct val="0"/>
              </a:spcBef>
              <a:buNone/>
            </a:pPr>
            <a:r>
              <a:rPr lang="en-US" sz="4000" dirty="0">
                <a:solidFill>
                  <a:srgbClr val="595959"/>
                </a:solidFill>
                <a:latin typeface="Arial" pitchFamily="34" charset="0"/>
                <a:cs typeface="Arial" pitchFamily="34" charset="0"/>
              </a:rPr>
              <a:t>Pipeline manager handles new opportunity management. My Reports shows the DSR performance in details with Key parameters like Pipeline Size, Pipeline Gap and Hit Rate which will help and guide DSR to complete given target and improve  the performance. </a:t>
            </a:r>
          </a:p>
          <a:p>
            <a:pPr marL="0" indent="0" algn="just">
              <a:spcBef>
                <a:spcPct val="0"/>
              </a:spcBef>
              <a:buNone/>
            </a:pPr>
            <a:endParaRPr lang="en-US" sz="4000" dirty="0">
              <a:solidFill>
                <a:srgbClr val="595959"/>
              </a:solidFill>
              <a:latin typeface="Arial" pitchFamily="34" charset="0"/>
              <a:cs typeface="Arial" pitchFamily="34" charset="0"/>
            </a:endParaRPr>
          </a:p>
          <a:p>
            <a:pPr marL="0" indent="0" algn="just">
              <a:spcBef>
                <a:spcPct val="0"/>
              </a:spcBef>
              <a:buNone/>
            </a:pPr>
            <a:r>
              <a:rPr lang="en-US" sz="4000" b="1" dirty="0">
                <a:solidFill>
                  <a:srgbClr val="595959"/>
                </a:solidFill>
                <a:latin typeface="Arial" pitchFamily="34" charset="0"/>
                <a:cs typeface="Arial" pitchFamily="34" charset="0"/>
              </a:rPr>
              <a:t>Annual Target:</a:t>
            </a:r>
          </a:p>
          <a:p>
            <a:pPr marL="0" indent="0" algn="just">
              <a:spcBef>
                <a:spcPct val="0"/>
              </a:spcBef>
              <a:buNone/>
            </a:pPr>
            <a:r>
              <a:rPr lang="en-US" sz="4000" dirty="0">
                <a:solidFill>
                  <a:srgbClr val="595959"/>
                </a:solidFill>
                <a:latin typeface="Arial" pitchFamily="34" charset="0"/>
                <a:cs typeface="Arial" pitchFamily="34" charset="0"/>
              </a:rPr>
              <a:t>Annual sales target agreed by DSR during yearly sales planning meeting in accordance with potential available. Set by DSM during the year both in terms of  total volume and no of unique customers to be billed.</a:t>
            </a:r>
          </a:p>
          <a:p>
            <a:pPr marL="0" indent="0" algn="just">
              <a:spcBef>
                <a:spcPct val="0"/>
              </a:spcBef>
              <a:buNone/>
            </a:pPr>
            <a:endParaRPr lang="en-US" sz="4000" dirty="0">
              <a:solidFill>
                <a:srgbClr val="595959"/>
              </a:solidFill>
              <a:latin typeface="Arial" pitchFamily="34" charset="0"/>
              <a:cs typeface="Arial" pitchFamily="34" charset="0"/>
            </a:endParaRPr>
          </a:p>
          <a:p>
            <a:pPr marL="0" indent="0" algn="just">
              <a:spcBef>
                <a:spcPct val="0"/>
              </a:spcBef>
              <a:buNone/>
            </a:pPr>
            <a:r>
              <a:rPr lang="en-US" sz="4000" b="1" dirty="0">
                <a:solidFill>
                  <a:srgbClr val="595959"/>
                </a:solidFill>
                <a:latin typeface="Arial" pitchFamily="34" charset="0"/>
                <a:cs typeface="Arial" pitchFamily="34" charset="0"/>
              </a:rPr>
              <a:t>Incremental Target:</a:t>
            </a:r>
          </a:p>
          <a:p>
            <a:pPr marL="0" indent="0" algn="just">
              <a:spcBef>
                <a:spcPct val="0"/>
              </a:spcBef>
              <a:buNone/>
            </a:pPr>
            <a:r>
              <a:rPr lang="en-US" sz="4000" dirty="0">
                <a:solidFill>
                  <a:srgbClr val="595959"/>
                </a:solidFill>
                <a:latin typeface="Arial" pitchFamily="34" charset="0"/>
                <a:cs typeface="Arial" pitchFamily="34" charset="0"/>
              </a:rPr>
              <a:t>Sales volume expected from new customers / opportunities for this year considering, excluding retention sales from existing customers.  Calculated by system based on last year sales volume, no of billed customers and expected churn rate. DSM need to entry information in the system</a:t>
            </a:r>
          </a:p>
          <a:p>
            <a:endParaRPr lang="en-US" dirty="0"/>
          </a:p>
        </p:txBody>
      </p:sp>
      <p:sp>
        <p:nvSpPr>
          <p:cNvPr id="4" name="TextBox 3">
            <a:extLst>
              <a:ext uri="{FF2B5EF4-FFF2-40B4-BE49-F238E27FC236}">
                <a16:creationId xmlns:a16="http://schemas.microsoft.com/office/drawing/2014/main" xmlns="" id="{19F56B5F-E77B-4DDD-8067-827E9E9AFBDF}"/>
              </a:ext>
            </a:extLst>
          </p:cNvPr>
          <p:cNvSpPr txBox="1"/>
          <p:nvPr/>
        </p:nvSpPr>
        <p:spPr>
          <a:xfrm>
            <a:off x="75412" y="-85159"/>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5CD8CBFE-C29B-4550-85D4-28596CFD56AB}"/>
              </a:ext>
            </a:extLst>
          </p:cNvPr>
          <p:cNvGrpSpPr/>
          <p:nvPr/>
        </p:nvGrpSpPr>
        <p:grpSpPr>
          <a:xfrm>
            <a:off x="75413" y="6419245"/>
            <a:ext cx="2912884" cy="411045"/>
            <a:chOff x="0" y="6382216"/>
            <a:chExt cx="2498698" cy="473102"/>
          </a:xfrm>
        </p:grpSpPr>
        <p:pic>
          <p:nvPicPr>
            <p:cNvPr id="6" name="Picture 5" descr="isteer_Logo728x1024.png">
              <a:extLst>
                <a:ext uri="{FF2B5EF4-FFF2-40B4-BE49-F238E27FC236}">
                  <a16:creationId xmlns:a16="http://schemas.microsoft.com/office/drawing/2014/main" xmlns="" id="{7AD2A088-20F2-40EE-816F-2F5E17AAE110}"/>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AC4426DF-DEB3-4F35-8162-F81FD0353F00}"/>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E7419982-684A-4C74-A9A5-BF1689614E48}"/>
              </a:ext>
            </a:extLst>
          </p:cNvPr>
          <p:cNvSpPr/>
          <p:nvPr/>
        </p:nvSpPr>
        <p:spPr>
          <a:xfrm rot="16200000" flipH="1">
            <a:off x="6073139" y="215900"/>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2FA3ABF-F215-4943-9DF5-A869D6491608}"/>
              </a:ext>
            </a:extLst>
          </p:cNvPr>
          <p:cNvSpPr/>
          <p:nvPr/>
        </p:nvSpPr>
        <p:spPr>
          <a:xfrm rot="16200000" flipH="1">
            <a:off x="6073140" y="-5759796"/>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gowtham\Desktop\Pipeline_Manager_screenzip\Pipeline_Manager_screen\DSR\6.3.1.png"/>
          <p:cNvPicPr>
            <a:picLocks noChangeAspect="1" noChangeArrowheads="1"/>
          </p:cNvPicPr>
          <p:nvPr/>
        </p:nvPicPr>
        <p:blipFill>
          <a:blip r:embed="rId5" cstate="print"/>
          <a:srcRect/>
          <a:stretch>
            <a:fillRect/>
          </a:stretch>
        </p:blipFill>
        <p:spPr bwMode="auto">
          <a:xfrm>
            <a:off x="1028248" y="389205"/>
            <a:ext cx="2820304" cy="5857916"/>
          </a:xfrm>
          <a:prstGeom prst="rect">
            <a:avLst/>
          </a:prstGeom>
          <a:noFill/>
        </p:spPr>
      </p:pic>
    </p:spTree>
    <p:extLst>
      <p:ext uri="{BB962C8B-B14F-4D97-AF65-F5344CB8AC3E}">
        <p14:creationId xmlns:p14="http://schemas.microsoft.com/office/powerpoint/2010/main" xmlns="" val="4152682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B06CD7C-46D4-407F-A698-423C73D3C260}"/>
              </a:ext>
            </a:extLst>
          </p:cNvPr>
          <p:cNvSpPr>
            <a:spLocks noGrp="1"/>
          </p:cNvSpPr>
          <p:nvPr>
            <p:ph idx="1"/>
          </p:nvPr>
        </p:nvSpPr>
        <p:spPr>
          <a:xfrm>
            <a:off x="4523362" y="554477"/>
            <a:ext cx="6974732" cy="4215486"/>
          </a:xfrm>
          <a:solidFill>
            <a:schemeClr val="bg1">
              <a:lumMod val="95000"/>
            </a:schemeClr>
          </a:solidFill>
        </p:spPr>
        <p:txBody>
          <a:bodyPr>
            <a:normAutofit/>
          </a:bodyPr>
          <a:lstStyle/>
          <a:p>
            <a:pPr marL="0" indent="0" algn="just">
              <a:spcBef>
                <a:spcPct val="0"/>
              </a:spcBef>
              <a:buNone/>
            </a:pPr>
            <a:r>
              <a:rPr lang="en-US" sz="1600" b="1" dirty="0">
                <a:solidFill>
                  <a:srgbClr val="595959"/>
                </a:solidFill>
                <a:latin typeface="Arial" pitchFamily="34" charset="0"/>
                <a:cs typeface="Arial" pitchFamily="34" charset="0"/>
              </a:rPr>
              <a:t>Incremental Target Delivered:</a:t>
            </a:r>
          </a:p>
          <a:p>
            <a:pPr marL="0" indent="0" algn="just">
              <a:spcBef>
                <a:spcPct val="0"/>
              </a:spcBef>
              <a:buNone/>
            </a:pPr>
            <a:r>
              <a:rPr lang="en-US" sz="1600" dirty="0">
                <a:solidFill>
                  <a:srgbClr val="595959"/>
                </a:solidFill>
                <a:latin typeface="Arial" pitchFamily="34" charset="0"/>
                <a:cs typeface="Arial" pitchFamily="34" charset="0"/>
              </a:rPr>
              <a:t>    Sales volume delivered from new opportunities till date. Calculated by system based on converted volume for opportunities in order and Payment stages.</a:t>
            </a:r>
          </a:p>
          <a:p>
            <a:pPr marL="0" indent="0" algn="just">
              <a:spcBef>
                <a:spcPct val="0"/>
              </a:spcBef>
              <a:buNone/>
            </a:pPr>
            <a:endParaRPr lang="en-US" sz="1600" b="1" dirty="0">
              <a:solidFill>
                <a:srgbClr val="595959"/>
              </a:solidFill>
              <a:latin typeface="Arial" pitchFamily="34" charset="0"/>
              <a:cs typeface="Arial" pitchFamily="34" charset="0"/>
            </a:endParaRPr>
          </a:p>
          <a:p>
            <a:pPr marL="0" indent="0" algn="just">
              <a:spcBef>
                <a:spcPct val="0"/>
              </a:spcBef>
              <a:buNone/>
            </a:pPr>
            <a:r>
              <a:rPr lang="en-US" sz="1600" b="1" dirty="0">
                <a:solidFill>
                  <a:srgbClr val="595959"/>
                </a:solidFill>
                <a:latin typeface="Arial" pitchFamily="34" charset="0"/>
                <a:cs typeface="Arial" pitchFamily="34" charset="0"/>
              </a:rPr>
              <a:t>Hit Rate:</a:t>
            </a:r>
          </a:p>
          <a:p>
            <a:pPr marL="0" indent="0" algn="just">
              <a:spcBef>
                <a:spcPct val="0"/>
              </a:spcBef>
              <a:buNone/>
            </a:pPr>
            <a:r>
              <a:rPr lang="en-US" sz="1600" dirty="0">
                <a:solidFill>
                  <a:srgbClr val="595959"/>
                </a:solidFill>
                <a:latin typeface="Arial" pitchFamily="34" charset="0"/>
                <a:cs typeface="Arial" pitchFamily="34" charset="0"/>
              </a:rPr>
              <a:t>    Measure of DSR ability to convert sales from potential available for each.</a:t>
            </a:r>
          </a:p>
          <a:p>
            <a:pPr marL="0" indent="0" algn="just">
              <a:spcBef>
                <a:spcPct val="0"/>
              </a:spcBef>
              <a:buNone/>
            </a:pPr>
            <a:endParaRPr lang="en-US" sz="1600" b="1" dirty="0">
              <a:solidFill>
                <a:srgbClr val="595959"/>
              </a:solidFill>
              <a:latin typeface="Arial" pitchFamily="34" charset="0"/>
              <a:cs typeface="Arial" pitchFamily="34" charset="0"/>
            </a:endParaRPr>
          </a:p>
          <a:p>
            <a:pPr marL="0" indent="0" algn="just">
              <a:spcBef>
                <a:spcPct val="0"/>
              </a:spcBef>
              <a:buNone/>
            </a:pPr>
            <a:r>
              <a:rPr lang="en-US" sz="1600" b="1" dirty="0">
                <a:solidFill>
                  <a:srgbClr val="595959"/>
                </a:solidFill>
                <a:latin typeface="Arial" pitchFamily="34" charset="0"/>
                <a:cs typeface="Arial" pitchFamily="34" charset="0"/>
              </a:rPr>
              <a:t>Pipeline Size:</a:t>
            </a:r>
          </a:p>
          <a:p>
            <a:pPr marL="0" indent="0" algn="just">
              <a:spcBef>
                <a:spcPct val="0"/>
              </a:spcBef>
              <a:buNone/>
            </a:pPr>
            <a:r>
              <a:rPr lang="en-US" sz="1600" dirty="0">
                <a:solidFill>
                  <a:srgbClr val="595959"/>
                </a:solidFill>
                <a:latin typeface="Arial" pitchFamily="34" charset="0"/>
                <a:cs typeface="Arial" pitchFamily="34" charset="0"/>
              </a:rPr>
              <a:t>    Total volume targeted for this year from identified new opportunities this year till now. New opportunities in Prospect, Approach, Negotiate and Closed stages will be considered for calculating pipeline size. </a:t>
            </a:r>
          </a:p>
          <a:p>
            <a:pPr marL="0" indent="0" algn="just">
              <a:spcBef>
                <a:spcPct val="0"/>
              </a:spcBef>
              <a:buNone/>
            </a:pPr>
            <a:endParaRPr lang="en-US" sz="1600" b="1" dirty="0">
              <a:solidFill>
                <a:srgbClr val="595959"/>
              </a:solidFill>
              <a:latin typeface="Arial" pitchFamily="34" charset="0"/>
              <a:cs typeface="Arial" pitchFamily="34" charset="0"/>
            </a:endParaRPr>
          </a:p>
          <a:p>
            <a:pPr marL="0" indent="0" algn="just">
              <a:spcBef>
                <a:spcPct val="0"/>
              </a:spcBef>
              <a:buNone/>
            </a:pPr>
            <a:r>
              <a:rPr lang="en-US" sz="1600" b="1" dirty="0">
                <a:solidFill>
                  <a:srgbClr val="595959"/>
                </a:solidFill>
                <a:latin typeface="Arial" pitchFamily="34" charset="0"/>
                <a:cs typeface="Arial" pitchFamily="34" charset="0"/>
              </a:rPr>
              <a:t>Pipeline Gap:</a:t>
            </a:r>
          </a:p>
          <a:p>
            <a:pPr marL="0" indent="0" algn="just">
              <a:spcBef>
                <a:spcPct val="0"/>
              </a:spcBef>
              <a:buNone/>
            </a:pPr>
            <a:r>
              <a:rPr lang="en-US" sz="1600" dirty="0">
                <a:solidFill>
                  <a:srgbClr val="595959"/>
                </a:solidFill>
                <a:latin typeface="Arial" pitchFamily="34" charset="0"/>
                <a:cs typeface="Arial" pitchFamily="34" charset="0"/>
              </a:rPr>
              <a:t>    Main key parameter which will decide DSR target achievement ability for this year. DSR need to identify new opportunities to achieve this year target if there is any GAP.</a:t>
            </a:r>
          </a:p>
          <a:p>
            <a:endParaRPr lang="en-US" dirty="0"/>
          </a:p>
        </p:txBody>
      </p:sp>
      <p:sp>
        <p:nvSpPr>
          <p:cNvPr id="4" name="TextBox 3">
            <a:extLst>
              <a:ext uri="{FF2B5EF4-FFF2-40B4-BE49-F238E27FC236}">
                <a16:creationId xmlns:a16="http://schemas.microsoft.com/office/drawing/2014/main" xmlns="" id="{09CC47BC-96C0-4287-9B0B-6A565BE4D19E}"/>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C004FD04-1F99-4EF1-84ED-7ED90BE03F7C}"/>
              </a:ext>
            </a:extLst>
          </p:cNvPr>
          <p:cNvGrpSpPr/>
          <p:nvPr/>
        </p:nvGrpSpPr>
        <p:grpSpPr>
          <a:xfrm>
            <a:off x="75413" y="6374527"/>
            <a:ext cx="2912884" cy="411045"/>
            <a:chOff x="0" y="6382216"/>
            <a:chExt cx="2498698" cy="473102"/>
          </a:xfrm>
        </p:grpSpPr>
        <p:pic>
          <p:nvPicPr>
            <p:cNvPr id="6" name="Picture 5" descr="isteer_Logo728x1024.png">
              <a:extLst>
                <a:ext uri="{FF2B5EF4-FFF2-40B4-BE49-F238E27FC236}">
                  <a16:creationId xmlns:a16="http://schemas.microsoft.com/office/drawing/2014/main" xmlns="" id="{68918906-2E30-4C90-B4EC-89D58A147E34}"/>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8AA2D6DB-860C-47D7-A261-1762AFA04735}"/>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69F6FA74-8AD0-4B96-9368-A3B2B5625705}"/>
              </a:ext>
            </a:extLst>
          </p:cNvPr>
          <p:cNvSpPr/>
          <p:nvPr/>
        </p:nvSpPr>
        <p:spPr>
          <a:xfrm rot="16200000" flipH="1">
            <a:off x="6073140" y="-5759796"/>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5BA8A206-7532-44F5-9790-21B551DC2EA9}"/>
              </a:ext>
            </a:extLst>
          </p:cNvPr>
          <p:cNvSpPr/>
          <p:nvPr/>
        </p:nvSpPr>
        <p:spPr>
          <a:xfrm rot="16200000" flipH="1">
            <a:off x="6073140" y="186392"/>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C:\Users\gowtham\Desktop\Pipeline_Manager_screenzip\Pipeline_Manager_screen\DSR\6.3.1.png"/>
          <p:cNvPicPr>
            <a:picLocks noChangeAspect="1" noChangeArrowheads="1"/>
          </p:cNvPicPr>
          <p:nvPr/>
        </p:nvPicPr>
        <p:blipFill>
          <a:blip r:embed="rId4" cstate="print"/>
          <a:srcRect/>
          <a:stretch>
            <a:fillRect/>
          </a:stretch>
        </p:blipFill>
        <p:spPr bwMode="auto">
          <a:xfrm>
            <a:off x="850977" y="402930"/>
            <a:ext cx="2788422" cy="5791694"/>
          </a:xfrm>
          <a:prstGeom prst="rect">
            <a:avLst/>
          </a:prstGeom>
          <a:noFill/>
        </p:spPr>
      </p:pic>
    </p:spTree>
    <p:extLst>
      <p:ext uri="{BB962C8B-B14F-4D97-AF65-F5344CB8AC3E}">
        <p14:creationId xmlns:p14="http://schemas.microsoft.com/office/powerpoint/2010/main" xmlns="" val="2583425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4F56CF-91BA-44C4-B983-B3FE404ABED6}"/>
              </a:ext>
            </a:extLst>
          </p:cNvPr>
          <p:cNvSpPr>
            <a:spLocks noGrp="1"/>
          </p:cNvSpPr>
          <p:nvPr>
            <p:ph idx="1"/>
          </p:nvPr>
        </p:nvSpPr>
        <p:spPr>
          <a:xfrm>
            <a:off x="4326903" y="600155"/>
            <a:ext cx="6791227" cy="3453371"/>
          </a:xfrm>
          <a:solidFill>
            <a:schemeClr val="bg1">
              <a:lumMod val="95000"/>
            </a:schemeClr>
          </a:solidFill>
        </p:spPr>
        <p:txBody>
          <a:bodyPr>
            <a:normAutofit/>
          </a:bodyPr>
          <a:lstStyle/>
          <a:p>
            <a:pPr marL="0" indent="0" algn="just">
              <a:spcBef>
                <a:spcPct val="0"/>
              </a:spcBef>
              <a:buNone/>
            </a:pPr>
            <a:r>
              <a:rPr lang="en-US" sz="1700" b="1" dirty="0">
                <a:solidFill>
                  <a:srgbClr val="595959"/>
                </a:solidFill>
                <a:latin typeface="Arial" pitchFamily="34" charset="0"/>
                <a:cs typeface="Arial" pitchFamily="34" charset="0"/>
              </a:rPr>
              <a:t>CPT:</a:t>
            </a:r>
          </a:p>
          <a:p>
            <a:pPr marL="0" indent="0" algn="just">
              <a:spcBef>
                <a:spcPct val="0"/>
              </a:spcBef>
              <a:buNone/>
            </a:pPr>
            <a:r>
              <a:rPr lang="en-US" sz="1700" dirty="0">
                <a:solidFill>
                  <a:srgbClr val="595959"/>
                </a:solidFill>
                <a:latin typeface="Arial" pitchFamily="34" charset="0"/>
                <a:cs typeface="Arial" pitchFamily="34" charset="0"/>
              </a:rPr>
              <a:t>Coverage Penetration and Throughput  dashboard for DSR </a:t>
            </a:r>
          </a:p>
          <a:p>
            <a:pPr marL="0" indent="0" algn="just">
              <a:spcBef>
                <a:spcPct val="0"/>
              </a:spcBef>
              <a:buNone/>
            </a:pPr>
            <a:endParaRPr lang="en-US" sz="1700" b="1" dirty="0">
              <a:solidFill>
                <a:srgbClr val="595959"/>
              </a:solidFill>
              <a:latin typeface="Arial" pitchFamily="34" charset="0"/>
              <a:cs typeface="Arial" pitchFamily="34" charset="0"/>
            </a:endParaRPr>
          </a:p>
          <a:p>
            <a:pPr marL="0" indent="0" algn="just">
              <a:spcBef>
                <a:spcPct val="0"/>
              </a:spcBef>
              <a:buNone/>
            </a:pPr>
            <a:r>
              <a:rPr lang="en-US" sz="1700" b="1" dirty="0">
                <a:solidFill>
                  <a:srgbClr val="595959"/>
                </a:solidFill>
                <a:latin typeface="Arial" pitchFamily="34" charset="0"/>
                <a:cs typeface="Arial" pitchFamily="34" charset="0"/>
              </a:rPr>
              <a:t>Coverage:</a:t>
            </a:r>
          </a:p>
          <a:p>
            <a:pPr marL="0" indent="0" algn="just">
              <a:spcBef>
                <a:spcPct val="0"/>
              </a:spcBef>
              <a:buNone/>
            </a:pPr>
            <a:r>
              <a:rPr lang="en-US" sz="1700" dirty="0">
                <a:solidFill>
                  <a:srgbClr val="595959"/>
                </a:solidFill>
                <a:latin typeface="Arial" pitchFamily="34" charset="0"/>
                <a:cs typeface="Arial" pitchFamily="34" charset="0"/>
              </a:rPr>
              <a:t>Coverage will be measure to highlight no of customers identified / visited by the DSR based on the his universe.</a:t>
            </a:r>
          </a:p>
          <a:p>
            <a:pPr marL="0" indent="0" algn="just">
              <a:spcBef>
                <a:spcPct val="0"/>
              </a:spcBef>
              <a:buNone/>
            </a:pPr>
            <a:endParaRPr lang="en-US" sz="1700" b="1" dirty="0">
              <a:solidFill>
                <a:srgbClr val="595959"/>
              </a:solidFill>
              <a:latin typeface="Arial" pitchFamily="34" charset="0"/>
              <a:cs typeface="Arial" pitchFamily="34" charset="0"/>
            </a:endParaRPr>
          </a:p>
          <a:p>
            <a:pPr marL="0" indent="0" algn="just">
              <a:spcBef>
                <a:spcPct val="0"/>
              </a:spcBef>
              <a:buNone/>
            </a:pPr>
            <a:r>
              <a:rPr lang="en-US" sz="1700" b="1" dirty="0">
                <a:solidFill>
                  <a:srgbClr val="595959"/>
                </a:solidFill>
                <a:latin typeface="Arial" pitchFamily="34" charset="0"/>
                <a:cs typeface="Arial" pitchFamily="34" charset="0"/>
              </a:rPr>
              <a:t>Penetration:</a:t>
            </a:r>
          </a:p>
          <a:p>
            <a:pPr marL="0" indent="0" algn="just">
              <a:spcBef>
                <a:spcPct val="0"/>
              </a:spcBef>
              <a:buNone/>
            </a:pPr>
            <a:r>
              <a:rPr lang="en-US" sz="1700" dirty="0">
                <a:solidFill>
                  <a:srgbClr val="595959"/>
                </a:solidFill>
                <a:latin typeface="Arial" pitchFamily="34" charset="0"/>
                <a:cs typeface="Arial" pitchFamily="34" charset="0"/>
              </a:rPr>
              <a:t>No of customer billed during period based on his universe.</a:t>
            </a:r>
            <a:endParaRPr lang="en-US" sz="1700" b="1" dirty="0">
              <a:solidFill>
                <a:srgbClr val="595959"/>
              </a:solidFill>
              <a:latin typeface="Arial" pitchFamily="34" charset="0"/>
              <a:cs typeface="Arial" pitchFamily="34" charset="0"/>
            </a:endParaRPr>
          </a:p>
          <a:p>
            <a:pPr marL="0" indent="0" algn="just">
              <a:spcBef>
                <a:spcPct val="0"/>
              </a:spcBef>
              <a:buNone/>
            </a:pPr>
            <a:endParaRPr lang="en-US" sz="1700" b="1" dirty="0">
              <a:solidFill>
                <a:srgbClr val="595959"/>
              </a:solidFill>
              <a:latin typeface="Arial" pitchFamily="34" charset="0"/>
              <a:cs typeface="Arial" pitchFamily="34" charset="0"/>
            </a:endParaRPr>
          </a:p>
          <a:p>
            <a:pPr marL="0" indent="0" algn="just">
              <a:spcBef>
                <a:spcPct val="0"/>
              </a:spcBef>
              <a:buNone/>
            </a:pPr>
            <a:r>
              <a:rPr lang="en-US" sz="1700" b="1" dirty="0">
                <a:solidFill>
                  <a:srgbClr val="595959"/>
                </a:solidFill>
                <a:latin typeface="Arial" pitchFamily="34" charset="0"/>
                <a:cs typeface="Arial" pitchFamily="34" charset="0"/>
              </a:rPr>
              <a:t>Throughput :</a:t>
            </a:r>
          </a:p>
          <a:p>
            <a:pPr marL="0" indent="0" algn="just">
              <a:spcBef>
                <a:spcPct val="0"/>
              </a:spcBef>
              <a:buNone/>
            </a:pPr>
            <a:r>
              <a:rPr lang="en-US" sz="1700" dirty="0">
                <a:solidFill>
                  <a:srgbClr val="595959"/>
                </a:solidFill>
                <a:latin typeface="Arial" pitchFamily="34" charset="0"/>
                <a:cs typeface="Arial" pitchFamily="34" charset="0"/>
              </a:rPr>
              <a:t>Average volume billed per customers</a:t>
            </a:r>
          </a:p>
          <a:p>
            <a:endParaRPr lang="en-US" dirty="0"/>
          </a:p>
        </p:txBody>
      </p:sp>
      <p:sp>
        <p:nvSpPr>
          <p:cNvPr id="4" name="TextBox 3">
            <a:extLst>
              <a:ext uri="{FF2B5EF4-FFF2-40B4-BE49-F238E27FC236}">
                <a16:creationId xmlns:a16="http://schemas.microsoft.com/office/drawing/2014/main" xmlns="" id="{E3B53495-8135-4E78-AD79-57479AEC4C63}"/>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8A06C374-D049-4173-BBEC-1D0416E80679}"/>
              </a:ext>
            </a:extLst>
          </p:cNvPr>
          <p:cNvGrpSpPr/>
          <p:nvPr/>
        </p:nvGrpSpPr>
        <p:grpSpPr>
          <a:xfrm>
            <a:off x="13855" y="6433100"/>
            <a:ext cx="2912884" cy="411045"/>
            <a:chOff x="0" y="6382216"/>
            <a:chExt cx="2498698" cy="473102"/>
          </a:xfrm>
        </p:grpSpPr>
        <p:pic>
          <p:nvPicPr>
            <p:cNvPr id="6" name="Picture 5" descr="isteer_Logo728x1024.png">
              <a:extLst>
                <a:ext uri="{FF2B5EF4-FFF2-40B4-BE49-F238E27FC236}">
                  <a16:creationId xmlns:a16="http://schemas.microsoft.com/office/drawing/2014/main" xmlns="" id="{478D1574-E873-4A86-B0F3-E2E295BB89E2}"/>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C045FFDD-0406-4E0B-964F-4F8ACEFFD1BA}"/>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917A941B-7CC7-4B0D-8069-72895D8C1523}"/>
              </a:ext>
            </a:extLst>
          </p:cNvPr>
          <p:cNvSpPr/>
          <p:nvPr/>
        </p:nvSpPr>
        <p:spPr>
          <a:xfrm rot="16200000" flipH="1">
            <a:off x="6073140" y="-5759796"/>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D2DB4CD-A00A-46A4-B48C-2837B1481E41}"/>
              </a:ext>
            </a:extLst>
          </p:cNvPr>
          <p:cNvSpPr/>
          <p:nvPr/>
        </p:nvSpPr>
        <p:spPr>
          <a:xfrm rot="16200000" flipH="1">
            <a:off x="6073139" y="307332"/>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5" name="Picture 3" descr="C:\Users\gowtham\Desktop\Pipeline_Manager_screenzip\Pipeline_Manager_screen\DSR\6.3.1.png"/>
          <p:cNvPicPr>
            <a:picLocks noChangeAspect="1" noChangeArrowheads="1"/>
          </p:cNvPicPr>
          <p:nvPr/>
        </p:nvPicPr>
        <p:blipFill>
          <a:blip r:embed="rId4" cstate="print"/>
          <a:srcRect/>
          <a:stretch>
            <a:fillRect/>
          </a:stretch>
        </p:blipFill>
        <p:spPr bwMode="auto">
          <a:xfrm>
            <a:off x="823267" y="385873"/>
            <a:ext cx="2871550" cy="5964356"/>
          </a:xfrm>
          <a:prstGeom prst="rect">
            <a:avLst/>
          </a:prstGeom>
          <a:noFill/>
        </p:spPr>
      </p:pic>
    </p:spTree>
    <p:extLst>
      <p:ext uri="{BB962C8B-B14F-4D97-AF65-F5344CB8AC3E}">
        <p14:creationId xmlns:p14="http://schemas.microsoft.com/office/powerpoint/2010/main" xmlns="" val="150582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247E229-26E8-4572-BF6A-46EA32182D1C}"/>
              </a:ext>
            </a:extLst>
          </p:cNvPr>
          <p:cNvSpPr>
            <a:spLocks noGrp="1"/>
          </p:cNvSpPr>
          <p:nvPr>
            <p:ph idx="1"/>
          </p:nvPr>
        </p:nvSpPr>
        <p:spPr>
          <a:xfrm>
            <a:off x="4207262" y="716672"/>
            <a:ext cx="6630971" cy="3511230"/>
          </a:xfrm>
          <a:solidFill>
            <a:schemeClr val="bg1">
              <a:lumMod val="95000"/>
            </a:schemeClr>
          </a:solidFill>
        </p:spPr>
        <p:txBody>
          <a:bodyPr>
            <a:normAutofit/>
          </a:bodyPr>
          <a:lstStyle/>
          <a:p>
            <a:pPr marL="0" indent="0" algn="just">
              <a:spcBef>
                <a:spcPct val="0"/>
              </a:spcBef>
              <a:buNone/>
            </a:pPr>
            <a:r>
              <a:rPr lang="en-US" sz="1600" b="1" dirty="0">
                <a:solidFill>
                  <a:srgbClr val="595959"/>
                </a:solidFill>
                <a:latin typeface="Arial" pitchFamily="34" charset="0"/>
                <a:cs typeface="Arial" pitchFamily="34" charset="0"/>
              </a:rPr>
              <a:t>OWL :</a:t>
            </a:r>
          </a:p>
          <a:p>
            <a:pPr marL="0" indent="0" algn="just">
              <a:spcBef>
                <a:spcPct val="0"/>
              </a:spcBef>
              <a:buNone/>
            </a:pPr>
            <a:r>
              <a:rPr lang="en-US" sz="1600" dirty="0">
                <a:solidFill>
                  <a:srgbClr val="595959"/>
                </a:solidFill>
                <a:latin typeface="Arial" pitchFamily="34" charset="0"/>
                <a:cs typeface="Arial" pitchFamily="34" charset="0"/>
              </a:rPr>
              <a:t>Open, Win and Lost dashboard will high DSR performance.</a:t>
            </a:r>
          </a:p>
          <a:p>
            <a:pPr marL="0" indent="0" algn="just">
              <a:spcBef>
                <a:spcPct val="0"/>
              </a:spcBef>
              <a:buNone/>
            </a:pPr>
            <a:endParaRPr lang="en-US" sz="1600" b="1" dirty="0">
              <a:solidFill>
                <a:srgbClr val="595959"/>
              </a:solidFill>
              <a:latin typeface="Arial" pitchFamily="34" charset="0"/>
              <a:cs typeface="Arial" pitchFamily="34" charset="0"/>
            </a:endParaRPr>
          </a:p>
          <a:p>
            <a:pPr marL="0" indent="0" algn="just">
              <a:spcBef>
                <a:spcPct val="0"/>
              </a:spcBef>
              <a:buNone/>
            </a:pPr>
            <a:r>
              <a:rPr lang="en-US" sz="1600" b="1" dirty="0">
                <a:solidFill>
                  <a:srgbClr val="595959"/>
                </a:solidFill>
                <a:latin typeface="Arial" pitchFamily="34" charset="0"/>
                <a:cs typeface="Arial" pitchFamily="34" charset="0"/>
              </a:rPr>
              <a:t>Open:</a:t>
            </a:r>
          </a:p>
          <a:p>
            <a:pPr marL="0" indent="0" algn="just">
              <a:spcBef>
                <a:spcPct val="0"/>
              </a:spcBef>
              <a:buNone/>
            </a:pPr>
            <a:r>
              <a:rPr lang="en-US" sz="1600" dirty="0">
                <a:solidFill>
                  <a:srgbClr val="595959"/>
                </a:solidFill>
                <a:latin typeface="Arial" pitchFamily="34" charset="0"/>
                <a:cs typeface="Arial" pitchFamily="34" charset="0"/>
              </a:rPr>
              <a:t>New opportunities which are in stages like Prospect, Approach, Negotiate and Close stages.  </a:t>
            </a:r>
          </a:p>
          <a:p>
            <a:pPr marL="0" indent="0" algn="just">
              <a:spcBef>
                <a:spcPct val="0"/>
              </a:spcBef>
              <a:buNone/>
            </a:pPr>
            <a:endParaRPr lang="en-US" sz="1600" b="1" dirty="0">
              <a:solidFill>
                <a:srgbClr val="595959"/>
              </a:solidFill>
              <a:latin typeface="Arial" pitchFamily="34" charset="0"/>
              <a:cs typeface="Arial" pitchFamily="34" charset="0"/>
            </a:endParaRPr>
          </a:p>
          <a:p>
            <a:pPr marL="0" indent="0" algn="just">
              <a:spcBef>
                <a:spcPct val="0"/>
              </a:spcBef>
              <a:buNone/>
            </a:pPr>
            <a:r>
              <a:rPr lang="en-US" sz="1600" b="1" dirty="0">
                <a:solidFill>
                  <a:srgbClr val="595959"/>
                </a:solidFill>
                <a:latin typeface="Arial" pitchFamily="34" charset="0"/>
                <a:cs typeface="Arial" pitchFamily="34" charset="0"/>
              </a:rPr>
              <a:t>Win:</a:t>
            </a:r>
          </a:p>
          <a:p>
            <a:pPr marL="0" indent="0" algn="just">
              <a:spcBef>
                <a:spcPct val="0"/>
              </a:spcBef>
              <a:buNone/>
            </a:pPr>
            <a:r>
              <a:rPr lang="en-US" sz="1600" dirty="0">
                <a:solidFill>
                  <a:srgbClr val="595959"/>
                </a:solidFill>
                <a:latin typeface="Arial" pitchFamily="34" charset="0"/>
                <a:cs typeface="Arial" pitchFamily="34" charset="0"/>
              </a:rPr>
              <a:t>Total new opportunities billed during these period. We consider Order and Payment stages.</a:t>
            </a:r>
          </a:p>
          <a:p>
            <a:pPr marL="0" indent="0" algn="just">
              <a:spcBef>
                <a:spcPct val="0"/>
              </a:spcBef>
              <a:buNone/>
            </a:pPr>
            <a:endParaRPr lang="en-US" sz="1600" b="1" dirty="0">
              <a:solidFill>
                <a:srgbClr val="595959"/>
              </a:solidFill>
              <a:latin typeface="Arial" pitchFamily="34" charset="0"/>
              <a:cs typeface="Arial" pitchFamily="34" charset="0"/>
            </a:endParaRPr>
          </a:p>
          <a:p>
            <a:pPr marL="0" indent="0" algn="just">
              <a:spcBef>
                <a:spcPct val="0"/>
              </a:spcBef>
              <a:buNone/>
            </a:pPr>
            <a:r>
              <a:rPr lang="en-US" sz="1600" b="1" dirty="0">
                <a:solidFill>
                  <a:srgbClr val="595959"/>
                </a:solidFill>
                <a:latin typeface="Arial" pitchFamily="34" charset="0"/>
                <a:cs typeface="Arial" pitchFamily="34" charset="0"/>
              </a:rPr>
              <a:t>Lost:</a:t>
            </a:r>
          </a:p>
          <a:p>
            <a:pPr marL="0" indent="0" algn="just">
              <a:spcBef>
                <a:spcPct val="0"/>
              </a:spcBef>
              <a:buNone/>
            </a:pPr>
            <a:r>
              <a:rPr lang="en-US" sz="1600" dirty="0">
                <a:solidFill>
                  <a:srgbClr val="595959"/>
                </a:solidFill>
                <a:latin typeface="Arial" pitchFamily="34" charset="0"/>
                <a:cs typeface="Arial" pitchFamily="34" charset="0"/>
              </a:rPr>
              <a:t>New opportunities which are not converted. DSR need to change the status to lost for the lost opportunities.</a:t>
            </a:r>
          </a:p>
        </p:txBody>
      </p:sp>
      <p:sp>
        <p:nvSpPr>
          <p:cNvPr id="4" name="TextBox 3">
            <a:extLst>
              <a:ext uri="{FF2B5EF4-FFF2-40B4-BE49-F238E27FC236}">
                <a16:creationId xmlns:a16="http://schemas.microsoft.com/office/drawing/2014/main" xmlns="" id="{340284C4-692C-40D1-884A-599C2B5A0667}"/>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EE3698CF-2499-4D40-BA98-420FBD7533FD}"/>
              </a:ext>
            </a:extLst>
          </p:cNvPr>
          <p:cNvGrpSpPr/>
          <p:nvPr/>
        </p:nvGrpSpPr>
        <p:grpSpPr>
          <a:xfrm>
            <a:off x="75413" y="6417186"/>
            <a:ext cx="2931738" cy="411045"/>
            <a:chOff x="0" y="6382216"/>
            <a:chExt cx="2498698" cy="473102"/>
          </a:xfrm>
        </p:grpSpPr>
        <p:pic>
          <p:nvPicPr>
            <p:cNvPr id="6" name="Picture 5" descr="isteer_Logo728x1024.png">
              <a:extLst>
                <a:ext uri="{FF2B5EF4-FFF2-40B4-BE49-F238E27FC236}">
                  <a16:creationId xmlns:a16="http://schemas.microsoft.com/office/drawing/2014/main" xmlns="" id="{C5B61E78-B8E7-446D-AF12-4C76B3E086AD}"/>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BD601E3B-5891-45B1-8924-C06307F2ED12}"/>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9C3B3BC7-77E0-48BD-AA65-15F07BE1E608}"/>
              </a:ext>
            </a:extLst>
          </p:cNvPr>
          <p:cNvSpPr/>
          <p:nvPr/>
        </p:nvSpPr>
        <p:spPr>
          <a:xfrm rot="16200000" flipH="1">
            <a:off x="6073139" y="265767"/>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949C5904-EF6F-46AA-8FF9-ECF1C25E5E5A}"/>
              </a:ext>
            </a:extLst>
          </p:cNvPr>
          <p:cNvSpPr/>
          <p:nvPr/>
        </p:nvSpPr>
        <p:spPr>
          <a:xfrm rot="16200000" flipH="1">
            <a:off x="6073138" y="-5730875"/>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C:\Users\gowtham\Desktop\Pipeline_Manager_screenzip\Pipeline_Manager_screen\DSR\6.3.1 (2).png"/>
          <p:cNvPicPr>
            <a:picLocks noChangeAspect="1" noChangeArrowheads="1"/>
          </p:cNvPicPr>
          <p:nvPr/>
        </p:nvPicPr>
        <p:blipFill>
          <a:blip r:embed="rId5" cstate="print"/>
          <a:srcRect/>
          <a:stretch>
            <a:fillRect/>
          </a:stretch>
        </p:blipFill>
        <p:spPr bwMode="auto">
          <a:xfrm>
            <a:off x="914400" y="431188"/>
            <a:ext cx="2660073" cy="5746260"/>
          </a:xfrm>
          <a:prstGeom prst="rect">
            <a:avLst/>
          </a:prstGeom>
          <a:noFill/>
        </p:spPr>
      </p:pic>
    </p:spTree>
    <p:extLst>
      <p:ext uri="{BB962C8B-B14F-4D97-AF65-F5344CB8AC3E}">
        <p14:creationId xmlns:p14="http://schemas.microsoft.com/office/powerpoint/2010/main" xmlns="" val="399003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A33256-10F6-40D9-AAC5-9D15FF272393}"/>
              </a:ext>
            </a:extLst>
          </p:cNvPr>
          <p:cNvSpPr>
            <a:spLocks noGrp="1"/>
          </p:cNvSpPr>
          <p:nvPr>
            <p:ph type="title"/>
          </p:nvPr>
        </p:nvSpPr>
        <p:spPr>
          <a:xfrm>
            <a:off x="733425" y="593593"/>
            <a:ext cx="2037075" cy="602193"/>
          </a:xfrm>
          <a:solidFill>
            <a:schemeClr val="bg1"/>
          </a:solidFill>
        </p:spPr>
        <p:txBody>
          <a:bodyPr/>
          <a:lstStyle/>
          <a:p>
            <a:r>
              <a:rPr lang="en-US" sz="1600" b="1"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xmlns="" id="{D7F59DC5-1997-4DCA-8861-7228DD40CD9D}"/>
              </a:ext>
            </a:extLst>
          </p:cNvPr>
          <p:cNvSpPr>
            <a:spLocks noGrp="1"/>
          </p:cNvSpPr>
          <p:nvPr>
            <p:ph idx="1"/>
          </p:nvPr>
        </p:nvSpPr>
        <p:spPr>
          <a:xfrm>
            <a:off x="733425" y="1352379"/>
            <a:ext cx="3838575" cy="4351338"/>
          </a:xfrm>
          <a:solidFill>
            <a:schemeClr val="bg1">
              <a:lumMod val="95000"/>
            </a:schemeClr>
          </a:solidFill>
        </p:spPr>
        <p:txBody>
          <a:bodyPr>
            <a:normAutofit/>
          </a:bodyPr>
          <a:lstStyle/>
          <a:p>
            <a:pPr lvl="0"/>
            <a:r>
              <a:rPr lang="en-US" sz="1600" dirty="0">
                <a:latin typeface="Arial" panose="020B0604020202020204" pitchFamily="34" charset="0"/>
                <a:cs typeface="Arial" panose="020B0604020202020204" pitchFamily="34" charset="0"/>
              </a:rPr>
              <a:t>Acronyms</a:t>
            </a:r>
          </a:p>
          <a:p>
            <a:pPr lvl="0"/>
            <a:r>
              <a:rPr lang="en-US" sz="1600" dirty="0">
                <a:latin typeface="Arial" panose="020B0604020202020204" pitchFamily="34" charset="0"/>
                <a:cs typeface="Arial" panose="020B0604020202020204" pitchFamily="34" charset="0"/>
              </a:rPr>
              <a:t>Log in Screen</a:t>
            </a:r>
          </a:p>
          <a:p>
            <a:pPr lvl="0"/>
            <a:r>
              <a:rPr lang="en-US" sz="1600" dirty="0">
                <a:latin typeface="Arial" panose="020B0604020202020204" pitchFamily="34" charset="0"/>
                <a:cs typeface="Arial" panose="020B0604020202020204" pitchFamily="34" charset="0"/>
              </a:rPr>
              <a:t>DSR Home Page</a:t>
            </a:r>
          </a:p>
          <a:p>
            <a:pPr lvl="0"/>
            <a:r>
              <a:rPr lang="en-US" sz="1600" dirty="0">
                <a:latin typeface="Arial" panose="020B0604020202020204" pitchFamily="34" charset="0"/>
                <a:cs typeface="Arial" panose="020B0604020202020204" pitchFamily="34" charset="0"/>
              </a:rPr>
              <a:t>Existing Opportunities</a:t>
            </a:r>
          </a:p>
          <a:p>
            <a:pPr lvl="0"/>
            <a:r>
              <a:rPr lang="en-US" sz="1600" dirty="0">
                <a:latin typeface="Arial" panose="020B0604020202020204" pitchFamily="34" charset="0"/>
                <a:cs typeface="Arial" panose="020B0604020202020204" pitchFamily="34" charset="0"/>
              </a:rPr>
              <a:t>My Reports</a:t>
            </a:r>
          </a:p>
          <a:p>
            <a:pPr lvl="0"/>
            <a:r>
              <a:rPr lang="en-US" sz="1600" dirty="0">
                <a:latin typeface="Arial" panose="020B0604020202020204" pitchFamily="34" charset="0"/>
                <a:cs typeface="Arial" panose="020B0604020202020204" pitchFamily="34" charset="0"/>
              </a:rPr>
              <a:t>How to Use</a:t>
            </a:r>
          </a:p>
          <a:p>
            <a:pPr lvl="0"/>
            <a:r>
              <a:rPr lang="en-US" sz="1600" dirty="0">
                <a:latin typeface="Arial" panose="020B0604020202020204" pitchFamily="34" charset="0"/>
                <a:cs typeface="Arial" panose="020B0604020202020204" pitchFamily="34" charset="0"/>
              </a:rPr>
              <a:t>Settings</a:t>
            </a:r>
          </a:p>
          <a:p>
            <a:pPr lvl="0"/>
            <a:r>
              <a:rPr lang="en-US" sz="1600" dirty="0">
                <a:latin typeface="Arial" panose="020B0604020202020204" pitchFamily="34" charset="0"/>
                <a:cs typeface="Arial" panose="020B0604020202020204" pitchFamily="34" charset="0"/>
              </a:rPr>
              <a:t>Help</a:t>
            </a:r>
          </a:p>
          <a:p>
            <a:pPr lvl="0"/>
            <a:r>
              <a:rPr lang="en-US" sz="1600" dirty="0">
                <a:latin typeface="Arial" panose="020B0604020202020204" pitchFamily="34" charset="0"/>
                <a:cs typeface="Arial" panose="020B0604020202020204" pitchFamily="34" charset="0"/>
              </a:rPr>
              <a:t>Log Off</a:t>
            </a:r>
          </a:p>
          <a:p>
            <a:endParaRPr lang="en-US" dirty="0"/>
          </a:p>
        </p:txBody>
      </p:sp>
      <p:sp>
        <p:nvSpPr>
          <p:cNvPr id="4" name="TextBox 3">
            <a:extLst>
              <a:ext uri="{FF2B5EF4-FFF2-40B4-BE49-F238E27FC236}">
                <a16:creationId xmlns:a16="http://schemas.microsoft.com/office/drawing/2014/main" xmlns="" id="{BA84CF33-2829-4AB1-8519-556A27897AD4}"/>
              </a:ext>
            </a:extLst>
          </p:cNvPr>
          <p:cNvSpPr txBox="1"/>
          <p:nvPr/>
        </p:nvSpPr>
        <p:spPr>
          <a:xfrm>
            <a:off x="75414" y="35434"/>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5" name="Rectangle 4">
            <a:extLst>
              <a:ext uri="{FF2B5EF4-FFF2-40B4-BE49-F238E27FC236}">
                <a16:creationId xmlns:a16="http://schemas.microsoft.com/office/drawing/2014/main" xmlns="" id="{1C18D87E-E7E6-4682-8928-BC4D36C217D3}"/>
              </a:ext>
            </a:extLst>
          </p:cNvPr>
          <p:cNvSpPr/>
          <p:nvPr/>
        </p:nvSpPr>
        <p:spPr>
          <a:xfrm rot="16200000" flipH="1">
            <a:off x="6059389" y="-5610685"/>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2C09255B-16A6-48BD-AEFB-FC4802E798A1}"/>
              </a:ext>
            </a:extLst>
          </p:cNvPr>
          <p:cNvSpPr/>
          <p:nvPr/>
        </p:nvSpPr>
        <p:spPr>
          <a:xfrm rot="16200000" flipH="1">
            <a:off x="6059388" y="256533"/>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AC010670-B291-4E8D-B911-41A99C6834E8}"/>
              </a:ext>
            </a:extLst>
          </p:cNvPr>
          <p:cNvGrpSpPr/>
          <p:nvPr/>
        </p:nvGrpSpPr>
        <p:grpSpPr>
          <a:xfrm>
            <a:off x="-1"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1797D6DA-D993-4BA2-91B8-DBFAA549F551}"/>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417B85ED-9857-4ADC-8757-0A44CFC01628}"/>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Tree>
    <p:extLst>
      <p:ext uri="{BB962C8B-B14F-4D97-AF65-F5344CB8AC3E}">
        <p14:creationId xmlns:p14="http://schemas.microsoft.com/office/powerpoint/2010/main" xmlns="" val="2728318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C0B05-53A0-4B64-B463-469820354CA1}"/>
              </a:ext>
            </a:extLst>
          </p:cNvPr>
          <p:cNvSpPr>
            <a:spLocks noGrp="1"/>
          </p:cNvSpPr>
          <p:nvPr>
            <p:ph type="title"/>
          </p:nvPr>
        </p:nvSpPr>
        <p:spPr>
          <a:xfrm>
            <a:off x="4986779" y="710358"/>
            <a:ext cx="6684957" cy="3861642"/>
          </a:xfrm>
          <a:solidFill>
            <a:schemeClr val="bg1">
              <a:lumMod val="95000"/>
            </a:schemeClr>
          </a:solidFill>
        </p:spPr>
        <p:txBody>
          <a:bodyPr>
            <a:normAutofit fontScale="90000"/>
          </a:bodyPr>
          <a:lstStyle/>
          <a:p>
            <a:r>
              <a:rPr lang="en-US" sz="1800" b="1" dirty="0">
                <a:solidFill>
                  <a:srgbClr val="595959"/>
                </a:solidFill>
                <a:latin typeface="Arial" pitchFamily="34" charset="0"/>
                <a:cs typeface="Arial" pitchFamily="34" charset="0"/>
              </a:rPr>
              <a:t>Incremental Target Delivered:</a:t>
            </a:r>
            <a:br>
              <a:rPr lang="en-US" sz="1800" b="1" dirty="0">
                <a:solidFill>
                  <a:srgbClr val="595959"/>
                </a:solidFill>
                <a:latin typeface="Arial" pitchFamily="34" charset="0"/>
                <a:cs typeface="Arial" pitchFamily="34" charset="0"/>
              </a:rPr>
            </a:br>
            <a:r>
              <a:rPr lang="en-US" sz="1800" dirty="0">
                <a:solidFill>
                  <a:srgbClr val="595959"/>
                </a:solidFill>
                <a:latin typeface="Arial" pitchFamily="34" charset="0"/>
                <a:cs typeface="Arial" pitchFamily="34" charset="0"/>
              </a:rPr>
              <a:t>Graphical representation for  new opportunities sales volume billed till now. </a:t>
            </a:r>
            <a:br>
              <a:rPr lang="en-US" sz="1800" dirty="0">
                <a:solidFill>
                  <a:srgbClr val="595959"/>
                </a:solidFill>
                <a:latin typeface="Arial" pitchFamily="34" charset="0"/>
                <a:cs typeface="Arial" pitchFamily="34" charset="0"/>
              </a:rPr>
            </a:br>
            <a:r>
              <a:rPr lang="en-US" sz="1800" b="1" dirty="0">
                <a:solidFill>
                  <a:srgbClr val="595959"/>
                </a:solidFill>
                <a:latin typeface="Arial" pitchFamily="34" charset="0"/>
                <a:cs typeface="Arial" pitchFamily="34" charset="0"/>
              </a:rPr>
              <a:t/>
            </a:r>
            <a:br>
              <a:rPr lang="en-US" sz="1800" b="1" dirty="0">
                <a:solidFill>
                  <a:srgbClr val="595959"/>
                </a:solidFill>
                <a:latin typeface="Arial" pitchFamily="34" charset="0"/>
                <a:cs typeface="Arial" pitchFamily="34" charset="0"/>
              </a:rPr>
            </a:br>
            <a:r>
              <a:rPr lang="en-US" sz="1800" b="1" dirty="0">
                <a:solidFill>
                  <a:srgbClr val="595959"/>
                </a:solidFill>
                <a:latin typeface="Arial" pitchFamily="34" charset="0"/>
                <a:cs typeface="Arial" pitchFamily="34" charset="0"/>
              </a:rPr>
              <a:t>Pipeline Sector Split:</a:t>
            </a:r>
            <a:br>
              <a:rPr lang="en-US" sz="1800" b="1" dirty="0">
                <a:solidFill>
                  <a:srgbClr val="595959"/>
                </a:solidFill>
                <a:latin typeface="Arial" pitchFamily="34" charset="0"/>
                <a:cs typeface="Arial" pitchFamily="34" charset="0"/>
              </a:rPr>
            </a:br>
            <a:r>
              <a:rPr lang="en-US" sz="1800" dirty="0">
                <a:solidFill>
                  <a:srgbClr val="595959"/>
                </a:solidFill>
                <a:latin typeface="Arial" pitchFamily="34" charset="0"/>
                <a:cs typeface="Arial" pitchFamily="34" charset="0"/>
              </a:rPr>
              <a:t>New opportunities which are all in different sectors like General Manufacturing, Fleet, Mining etc.</a:t>
            </a:r>
            <a:br>
              <a:rPr lang="en-US" sz="1800" dirty="0">
                <a:solidFill>
                  <a:srgbClr val="595959"/>
                </a:solidFill>
                <a:latin typeface="Arial" pitchFamily="34" charset="0"/>
                <a:cs typeface="Arial" pitchFamily="34" charset="0"/>
              </a:rPr>
            </a:br>
            <a:r>
              <a:rPr lang="en-US" sz="1800" b="1" dirty="0">
                <a:solidFill>
                  <a:srgbClr val="595959"/>
                </a:solidFill>
                <a:latin typeface="Arial" pitchFamily="34" charset="0"/>
                <a:cs typeface="Arial" pitchFamily="34" charset="0"/>
              </a:rPr>
              <a:t/>
            </a:r>
            <a:br>
              <a:rPr lang="en-US" sz="1800" b="1" dirty="0">
                <a:solidFill>
                  <a:srgbClr val="595959"/>
                </a:solidFill>
                <a:latin typeface="Arial" pitchFamily="34" charset="0"/>
                <a:cs typeface="Arial" pitchFamily="34" charset="0"/>
              </a:rPr>
            </a:br>
            <a:r>
              <a:rPr lang="en-US" sz="1800" b="1" dirty="0">
                <a:solidFill>
                  <a:srgbClr val="595959"/>
                </a:solidFill>
                <a:latin typeface="Arial" pitchFamily="34" charset="0"/>
                <a:cs typeface="Arial" pitchFamily="34" charset="0"/>
              </a:rPr>
              <a:t>SPANCOP Stages:</a:t>
            </a:r>
            <a:br>
              <a:rPr lang="en-US" sz="1800" b="1" dirty="0">
                <a:solidFill>
                  <a:srgbClr val="595959"/>
                </a:solidFill>
                <a:latin typeface="Arial" pitchFamily="34" charset="0"/>
                <a:cs typeface="Arial" pitchFamily="34" charset="0"/>
              </a:rPr>
            </a:br>
            <a:r>
              <a:rPr lang="en-US" sz="1800" dirty="0">
                <a:solidFill>
                  <a:srgbClr val="595959"/>
                </a:solidFill>
                <a:latin typeface="Arial" pitchFamily="34" charset="0"/>
                <a:cs typeface="Arial" pitchFamily="34" charset="0"/>
              </a:rPr>
              <a:t>View of new opportunities in different stages like Suspect, Prospect, Approach, Negotiate, Closed, Order and Payment.</a:t>
            </a:r>
            <a:br>
              <a:rPr lang="en-US" sz="1800" dirty="0">
                <a:solidFill>
                  <a:srgbClr val="595959"/>
                </a:solidFill>
                <a:latin typeface="Arial" pitchFamily="34" charset="0"/>
                <a:cs typeface="Arial" pitchFamily="34" charset="0"/>
              </a:rPr>
            </a:br>
            <a:r>
              <a:rPr lang="en-US" sz="1800" b="1" dirty="0">
                <a:solidFill>
                  <a:srgbClr val="595959"/>
                </a:solidFill>
                <a:latin typeface="Arial" pitchFamily="34" charset="0"/>
                <a:cs typeface="Arial" pitchFamily="34" charset="0"/>
              </a:rPr>
              <a:t/>
            </a:r>
            <a:br>
              <a:rPr lang="en-US" sz="1800" b="1" dirty="0">
                <a:solidFill>
                  <a:srgbClr val="595959"/>
                </a:solidFill>
                <a:latin typeface="Arial" pitchFamily="34" charset="0"/>
                <a:cs typeface="Arial" pitchFamily="34" charset="0"/>
              </a:rPr>
            </a:br>
            <a:r>
              <a:rPr lang="en-US" sz="1800" b="1" dirty="0">
                <a:solidFill>
                  <a:srgbClr val="595959"/>
                </a:solidFill>
                <a:latin typeface="Arial" pitchFamily="34" charset="0"/>
                <a:cs typeface="Arial" pitchFamily="34" charset="0"/>
              </a:rPr>
              <a:t>Monthly Performance:</a:t>
            </a:r>
            <a:br>
              <a:rPr lang="en-US" sz="1800" b="1" dirty="0">
                <a:solidFill>
                  <a:srgbClr val="595959"/>
                </a:solidFill>
                <a:latin typeface="Arial" pitchFamily="34" charset="0"/>
                <a:cs typeface="Arial" pitchFamily="34" charset="0"/>
              </a:rPr>
            </a:br>
            <a:r>
              <a:rPr lang="en-US" sz="1800" dirty="0">
                <a:solidFill>
                  <a:srgbClr val="595959"/>
                </a:solidFill>
                <a:latin typeface="Arial" pitchFamily="34" charset="0"/>
                <a:cs typeface="Arial" pitchFamily="34" charset="0"/>
              </a:rPr>
              <a:t>New opportunities which are converted in different months, this provide graphical view on month wise conversion.</a:t>
            </a:r>
            <a:r>
              <a:rPr lang="en-US" dirty="0">
                <a:solidFill>
                  <a:srgbClr val="595959"/>
                </a:solidFill>
                <a:latin typeface="Arial" pitchFamily="34" charset="0"/>
                <a:cs typeface="Arial" pitchFamily="34" charset="0"/>
              </a:rPr>
              <a:t/>
            </a:r>
            <a:br>
              <a:rPr lang="en-US" dirty="0">
                <a:solidFill>
                  <a:srgbClr val="595959"/>
                </a:solidFill>
                <a:latin typeface="Arial" pitchFamily="34" charset="0"/>
                <a:cs typeface="Arial" pitchFamily="34" charset="0"/>
              </a:rPr>
            </a:br>
            <a:endParaRPr lang="en-US" dirty="0"/>
          </a:p>
        </p:txBody>
      </p:sp>
      <p:sp>
        <p:nvSpPr>
          <p:cNvPr id="4" name="TextBox 3">
            <a:extLst>
              <a:ext uri="{FF2B5EF4-FFF2-40B4-BE49-F238E27FC236}">
                <a16:creationId xmlns:a16="http://schemas.microsoft.com/office/drawing/2014/main" xmlns="" id="{B03D3274-440C-4AD1-9506-B01CE44C9B09}"/>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E03381C9-A4F8-4640-9E5B-1DD08BEA8DA5}"/>
              </a:ext>
            </a:extLst>
          </p:cNvPr>
          <p:cNvGrpSpPr/>
          <p:nvPr/>
        </p:nvGrpSpPr>
        <p:grpSpPr>
          <a:xfrm>
            <a:off x="75413" y="6351245"/>
            <a:ext cx="2912884" cy="411045"/>
            <a:chOff x="0" y="6382216"/>
            <a:chExt cx="2498698" cy="473102"/>
          </a:xfrm>
        </p:grpSpPr>
        <p:pic>
          <p:nvPicPr>
            <p:cNvPr id="6" name="Picture 5" descr="isteer_Logo728x1024.png">
              <a:extLst>
                <a:ext uri="{FF2B5EF4-FFF2-40B4-BE49-F238E27FC236}">
                  <a16:creationId xmlns:a16="http://schemas.microsoft.com/office/drawing/2014/main" xmlns="" id="{3D0B412D-E0FF-4190-B51F-BF039D0C668F}"/>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EC0E9705-4519-425C-989B-6F09BB79ABC6}"/>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32C699AF-0AF3-4527-B3A0-A4105A7A9CDE}"/>
              </a:ext>
            </a:extLst>
          </p:cNvPr>
          <p:cNvSpPr/>
          <p:nvPr/>
        </p:nvSpPr>
        <p:spPr>
          <a:xfrm rot="16200000" flipH="1">
            <a:off x="6073139" y="178674"/>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7340282C-22F0-43EF-A4DC-AC34F19A40AC}"/>
              </a:ext>
            </a:extLst>
          </p:cNvPr>
          <p:cNvSpPr/>
          <p:nvPr/>
        </p:nvSpPr>
        <p:spPr>
          <a:xfrm rot="16200000" flipH="1">
            <a:off x="6073140" y="-5753735"/>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C:\Users\gowtham\Desktop\Pipeline_Manager_screenzip\Pipeline_Manager_screen\DSR\new screen\graph.png"/>
          <p:cNvPicPr>
            <a:picLocks noChangeAspect="1" noChangeArrowheads="1"/>
          </p:cNvPicPr>
          <p:nvPr/>
        </p:nvPicPr>
        <p:blipFill>
          <a:blip r:embed="rId4" cstate="print"/>
          <a:srcRect/>
          <a:stretch>
            <a:fillRect/>
          </a:stretch>
        </p:blipFill>
        <p:spPr bwMode="auto">
          <a:xfrm>
            <a:off x="1540381" y="435102"/>
            <a:ext cx="2682728" cy="5572164"/>
          </a:xfrm>
          <a:prstGeom prst="rect">
            <a:avLst/>
          </a:prstGeom>
          <a:noFill/>
        </p:spPr>
      </p:pic>
    </p:spTree>
    <p:extLst>
      <p:ext uri="{BB962C8B-B14F-4D97-AF65-F5344CB8AC3E}">
        <p14:creationId xmlns:p14="http://schemas.microsoft.com/office/powerpoint/2010/main" xmlns="" val="416239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53175F5-4F0F-4F88-89A6-8A799F029BC6}"/>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C87B62A6-3C49-4C61-8B25-15810CB77914}"/>
              </a:ext>
            </a:extLst>
          </p:cNvPr>
          <p:cNvGrpSpPr/>
          <p:nvPr/>
        </p:nvGrpSpPr>
        <p:grpSpPr>
          <a:xfrm>
            <a:off x="0" y="6311900"/>
            <a:ext cx="2912884" cy="411045"/>
            <a:chOff x="0" y="6382216"/>
            <a:chExt cx="2498698" cy="473102"/>
          </a:xfrm>
        </p:grpSpPr>
        <p:pic>
          <p:nvPicPr>
            <p:cNvPr id="6" name="Picture 5" descr="isteer_Logo728x1024.png">
              <a:extLst>
                <a:ext uri="{FF2B5EF4-FFF2-40B4-BE49-F238E27FC236}">
                  <a16:creationId xmlns:a16="http://schemas.microsoft.com/office/drawing/2014/main" xmlns="" id="{8C94E4CC-835F-40F6-A910-0F9DD7BDC90B}"/>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CF1F0566-A9D9-4DE7-B0E5-606B3E998EC1}"/>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BFE09498-090E-4C18-AEFF-3C4ABACB6D7E}"/>
              </a:ext>
            </a:extLst>
          </p:cNvPr>
          <p:cNvSpPr/>
          <p:nvPr/>
        </p:nvSpPr>
        <p:spPr>
          <a:xfrm rot="16200000" flipH="1">
            <a:off x="6073138" y="-5730875"/>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2A67F12F-EBCD-4629-A067-17CE6033F752}"/>
              </a:ext>
            </a:extLst>
          </p:cNvPr>
          <p:cNvSpPr/>
          <p:nvPr/>
        </p:nvSpPr>
        <p:spPr>
          <a:xfrm rot="16200000" flipH="1">
            <a:off x="6073138" y="134576"/>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3D58F3CF-06E5-445F-9D26-C97D3DCFAC17}"/>
              </a:ext>
            </a:extLst>
          </p:cNvPr>
          <p:cNvSpPr/>
          <p:nvPr/>
        </p:nvSpPr>
        <p:spPr>
          <a:xfrm>
            <a:off x="6379028" y="699996"/>
            <a:ext cx="5517503" cy="830997"/>
          </a:xfrm>
          <a:prstGeom prst="rect">
            <a:avLst/>
          </a:prstGeom>
          <a:solidFill>
            <a:schemeClr val="bg1">
              <a:lumMod val="95000"/>
            </a:schemeClr>
          </a:solidFill>
        </p:spPr>
        <p:txBody>
          <a:bodyPr wrap="square">
            <a:spAutoFit/>
          </a:bodyPr>
          <a:lstStyle/>
          <a:p>
            <a:pPr>
              <a:spcBef>
                <a:spcPct val="0"/>
              </a:spcBef>
            </a:pPr>
            <a:r>
              <a:rPr lang="en-US" sz="1600" b="1" dirty="0">
                <a:solidFill>
                  <a:srgbClr val="595959"/>
                </a:solidFill>
                <a:latin typeface="Arial" pitchFamily="34" charset="0"/>
                <a:cs typeface="Arial" pitchFamily="34" charset="0"/>
              </a:rPr>
              <a:t>Incremental Target Delivered:</a:t>
            </a:r>
          </a:p>
          <a:p>
            <a:pPr>
              <a:spcBef>
                <a:spcPct val="0"/>
              </a:spcBef>
            </a:pPr>
            <a:r>
              <a:rPr lang="en-US" sz="1600" dirty="0">
                <a:solidFill>
                  <a:srgbClr val="595959"/>
                </a:solidFill>
                <a:latin typeface="Arial" pitchFamily="34" charset="0"/>
                <a:cs typeface="Arial" pitchFamily="34" charset="0"/>
              </a:rPr>
              <a:t>Graphical representation for  new opportunities sales volume billed till now. </a:t>
            </a:r>
          </a:p>
        </p:txBody>
      </p:sp>
      <p:pic>
        <p:nvPicPr>
          <p:cNvPr id="26626" name="Picture 2" descr="C:\Users\gowtham\Desktop\Pipeline_Manager_screenzip\Pipeline_Manager_screen\DSR\new screen\inc_graph.png"/>
          <p:cNvPicPr>
            <a:picLocks noChangeAspect="1" noChangeArrowheads="1"/>
          </p:cNvPicPr>
          <p:nvPr/>
        </p:nvPicPr>
        <p:blipFill>
          <a:blip r:embed="rId4" cstate="print"/>
          <a:srcRect/>
          <a:stretch>
            <a:fillRect/>
          </a:stretch>
        </p:blipFill>
        <p:spPr bwMode="auto">
          <a:xfrm>
            <a:off x="1233478" y="415810"/>
            <a:ext cx="2714644" cy="5638454"/>
          </a:xfrm>
          <a:prstGeom prst="rect">
            <a:avLst/>
          </a:prstGeom>
          <a:noFill/>
        </p:spPr>
      </p:pic>
    </p:spTree>
    <p:extLst>
      <p:ext uri="{BB962C8B-B14F-4D97-AF65-F5344CB8AC3E}">
        <p14:creationId xmlns:p14="http://schemas.microsoft.com/office/powerpoint/2010/main" xmlns="" val="299531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D1A36F5-C0C1-4314-A8C0-5882743C7587}"/>
              </a:ext>
            </a:extLst>
          </p:cNvPr>
          <p:cNvSpPr txBox="1"/>
          <p:nvPr/>
        </p:nvSpPr>
        <p:spPr>
          <a:xfrm>
            <a:off x="0" y="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5" name="Rectangle 4">
            <a:extLst>
              <a:ext uri="{FF2B5EF4-FFF2-40B4-BE49-F238E27FC236}">
                <a16:creationId xmlns:a16="http://schemas.microsoft.com/office/drawing/2014/main" xmlns="" id="{F578D9EF-D814-4D94-83DF-096C1BF91217}"/>
              </a:ext>
            </a:extLst>
          </p:cNvPr>
          <p:cNvSpPr/>
          <p:nvPr/>
        </p:nvSpPr>
        <p:spPr>
          <a:xfrm rot="16200000" flipH="1">
            <a:off x="6073139" y="-5657195"/>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C172B0FE-37C4-417B-A0DC-B8B6F8D1F6B7}"/>
              </a:ext>
            </a:extLst>
          </p:cNvPr>
          <p:cNvSpPr/>
          <p:nvPr/>
        </p:nvSpPr>
        <p:spPr>
          <a:xfrm rot="16200000" flipH="1">
            <a:off x="6073139" y="313817"/>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40F1D741-1F39-4BD6-B416-C97D5D089BFE}"/>
              </a:ext>
            </a:extLst>
          </p:cNvPr>
          <p:cNvGrpSpPr/>
          <p:nvPr/>
        </p:nvGrpSpPr>
        <p:grpSpPr>
          <a:xfrm>
            <a:off x="41565" y="6456160"/>
            <a:ext cx="2912884" cy="383086"/>
            <a:chOff x="0" y="6382216"/>
            <a:chExt cx="2498698" cy="473102"/>
          </a:xfrm>
        </p:grpSpPr>
        <p:pic>
          <p:nvPicPr>
            <p:cNvPr id="8" name="Picture 7" descr="isteer_Logo728x1024.png">
              <a:extLst>
                <a:ext uri="{FF2B5EF4-FFF2-40B4-BE49-F238E27FC236}">
                  <a16:creationId xmlns:a16="http://schemas.microsoft.com/office/drawing/2014/main" xmlns="" id="{312A7DC4-261A-4140-8AF6-23F52DC10585}"/>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F5B5949E-539B-49DB-9747-4CFEE46DA729}"/>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48EBBB40-F071-45C8-AC49-F2E3E11B11BE}"/>
              </a:ext>
            </a:extLst>
          </p:cNvPr>
          <p:cNvSpPr/>
          <p:nvPr/>
        </p:nvSpPr>
        <p:spPr>
          <a:xfrm>
            <a:off x="5870747" y="877609"/>
            <a:ext cx="6096000" cy="1323439"/>
          </a:xfrm>
          <a:prstGeom prst="rect">
            <a:avLst/>
          </a:prstGeom>
          <a:solidFill>
            <a:schemeClr val="bg1">
              <a:lumMod val="95000"/>
            </a:schemeClr>
          </a:solidFill>
        </p:spPr>
        <p:txBody>
          <a:bodyPr>
            <a:spAutoFit/>
          </a:bodyPr>
          <a:lstStyle/>
          <a:p>
            <a:r>
              <a:rPr lang="en-US" sz="1600" b="1" dirty="0">
                <a:solidFill>
                  <a:srgbClr val="595959"/>
                </a:solidFill>
                <a:latin typeface="Arial" pitchFamily="34" charset="0"/>
                <a:cs typeface="Arial" pitchFamily="34" charset="0"/>
              </a:rPr>
              <a:t>Pipeline Sector Split:</a:t>
            </a:r>
            <a:br>
              <a:rPr lang="en-US" sz="1600" b="1" dirty="0">
                <a:solidFill>
                  <a:srgbClr val="595959"/>
                </a:solidFill>
                <a:latin typeface="Arial" pitchFamily="34" charset="0"/>
                <a:cs typeface="Arial" pitchFamily="34" charset="0"/>
              </a:rPr>
            </a:br>
            <a:r>
              <a:rPr lang="en-US" sz="1600" dirty="0">
                <a:solidFill>
                  <a:srgbClr val="595959"/>
                </a:solidFill>
                <a:latin typeface="Arial" pitchFamily="34" charset="0"/>
                <a:cs typeface="Arial" pitchFamily="34" charset="0"/>
              </a:rPr>
              <a:t>New opportunities which are all in different sectors like General Manufacturing, Fleet, Mining etc.</a:t>
            </a:r>
            <a:br>
              <a:rPr lang="en-US" sz="1600" dirty="0">
                <a:solidFill>
                  <a:srgbClr val="595959"/>
                </a:solidFill>
                <a:latin typeface="Arial" pitchFamily="34" charset="0"/>
                <a:cs typeface="Arial" pitchFamily="34" charset="0"/>
              </a:rPr>
            </a:br>
            <a:r>
              <a:rPr lang="en-US" sz="1600" dirty="0">
                <a:solidFill>
                  <a:srgbClr val="595959"/>
                </a:solidFill>
                <a:latin typeface="Arial" pitchFamily="34" charset="0"/>
                <a:cs typeface="Arial" pitchFamily="34" charset="0"/>
              </a:rPr>
              <a:t> </a:t>
            </a:r>
            <a:r>
              <a:rPr lang="en-US" sz="1600" b="1" dirty="0">
                <a:solidFill>
                  <a:srgbClr val="595959"/>
                </a:solidFill>
                <a:latin typeface="Arial" pitchFamily="34" charset="0"/>
                <a:cs typeface="Arial" pitchFamily="34" charset="0"/>
              </a:rPr>
              <a:t/>
            </a:r>
            <a:br>
              <a:rPr lang="en-US" sz="1600" b="1" dirty="0">
                <a:solidFill>
                  <a:srgbClr val="595959"/>
                </a:solidFill>
                <a:latin typeface="Arial" pitchFamily="34" charset="0"/>
                <a:cs typeface="Arial" pitchFamily="34" charset="0"/>
              </a:rPr>
            </a:br>
            <a:endParaRPr lang="en-US" sz="1600" dirty="0"/>
          </a:p>
        </p:txBody>
      </p:sp>
      <p:pic>
        <p:nvPicPr>
          <p:cNvPr id="27650" name="Picture 2" descr="C:\Users\gowtham\Desktop\Pipeline_Manager_screenzip\Pipeline_Manager_screen\DSR\new screen\sector_graph.png"/>
          <p:cNvPicPr>
            <a:picLocks noChangeAspect="1" noChangeArrowheads="1"/>
          </p:cNvPicPr>
          <p:nvPr/>
        </p:nvPicPr>
        <p:blipFill>
          <a:blip r:embed="rId4" cstate="print"/>
          <a:srcRect/>
          <a:stretch>
            <a:fillRect/>
          </a:stretch>
        </p:blipFill>
        <p:spPr bwMode="auto">
          <a:xfrm>
            <a:off x="1287215" y="514611"/>
            <a:ext cx="2808521" cy="5833444"/>
          </a:xfrm>
          <a:prstGeom prst="rect">
            <a:avLst/>
          </a:prstGeom>
          <a:noFill/>
        </p:spPr>
      </p:pic>
    </p:spTree>
    <p:extLst>
      <p:ext uri="{BB962C8B-B14F-4D97-AF65-F5344CB8AC3E}">
        <p14:creationId xmlns:p14="http://schemas.microsoft.com/office/powerpoint/2010/main" xmlns="" val="884269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AC038A2-5CD8-492C-B253-276AA502216C}"/>
              </a:ext>
            </a:extLst>
          </p:cNvPr>
          <p:cNvSpPr txBox="1"/>
          <p:nvPr/>
        </p:nvSpPr>
        <p:spPr>
          <a:xfrm>
            <a:off x="0" y="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5" name="Rectangle 4">
            <a:extLst>
              <a:ext uri="{FF2B5EF4-FFF2-40B4-BE49-F238E27FC236}">
                <a16:creationId xmlns:a16="http://schemas.microsoft.com/office/drawing/2014/main" xmlns="" id="{17D88017-656D-4397-BE09-3DC704B85AAC}"/>
              </a:ext>
            </a:extLst>
          </p:cNvPr>
          <p:cNvSpPr/>
          <p:nvPr/>
        </p:nvSpPr>
        <p:spPr>
          <a:xfrm rot="16200000" flipH="1">
            <a:off x="6073139" y="-5657195"/>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B2B059B-E5D8-4F12-9995-0F3853D256B4}"/>
              </a:ext>
            </a:extLst>
          </p:cNvPr>
          <p:cNvSpPr/>
          <p:nvPr/>
        </p:nvSpPr>
        <p:spPr>
          <a:xfrm rot="16200000" flipH="1">
            <a:off x="6073140" y="271819"/>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5796B820-E0FE-47EA-AEC2-CF968848C051}"/>
              </a:ext>
            </a:extLst>
          </p:cNvPr>
          <p:cNvGrpSpPr/>
          <p:nvPr/>
        </p:nvGrpSpPr>
        <p:grpSpPr>
          <a:xfrm>
            <a:off x="-1" y="6442056"/>
            <a:ext cx="2964873" cy="415944"/>
            <a:chOff x="0" y="6382216"/>
            <a:chExt cx="2498698" cy="473102"/>
          </a:xfrm>
        </p:grpSpPr>
        <p:pic>
          <p:nvPicPr>
            <p:cNvPr id="8" name="Picture 7" descr="isteer_Logo728x1024.png">
              <a:extLst>
                <a:ext uri="{FF2B5EF4-FFF2-40B4-BE49-F238E27FC236}">
                  <a16:creationId xmlns:a16="http://schemas.microsoft.com/office/drawing/2014/main" xmlns="" id="{C5D97704-F8B8-471C-BB28-DDC4C9B81D5D}"/>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CA7385B1-187F-4AB9-BB4A-4D90CB912499}"/>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12DA329A-A354-4A6A-9786-D1F1E6F7CC01}"/>
              </a:ext>
            </a:extLst>
          </p:cNvPr>
          <p:cNvSpPr/>
          <p:nvPr/>
        </p:nvSpPr>
        <p:spPr>
          <a:xfrm>
            <a:off x="6095999" y="782629"/>
            <a:ext cx="5902398" cy="1323439"/>
          </a:xfrm>
          <a:prstGeom prst="rect">
            <a:avLst/>
          </a:prstGeom>
          <a:solidFill>
            <a:schemeClr val="bg1">
              <a:lumMod val="95000"/>
            </a:schemeClr>
          </a:solidFill>
        </p:spPr>
        <p:txBody>
          <a:bodyPr wrap="square">
            <a:spAutoFit/>
          </a:bodyPr>
          <a:lstStyle/>
          <a:p>
            <a:r>
              <a:rPr lang="en-US" sz="1600" b="1" dirty="0">
                <a:solidFill>
                  <a:srgbClr val="595959"/>
                </a:solidFill>
                <a:latin typeface="Arial" pitchFamily="34" charset="0"/>
                <a:cs typeface="Arial" pitchFamily="34" charset="0"/>
              </a:rPr>
              <a:t/>
            </a:r>
            <a:br>
              <a:rPr lang="en-US" sz="1600" b="1" dirty="0">
                <a:solidFill>
                  <a:srgbClr val="595959"/>
                </a:solidFill>
                <a:latin typeface="Arial" pitchFamily="34" charset="0"/>
                <a:cs typeface="Arial" pitchFamily="34" charset="0"/>
              </a:rPr>
            </a:br>
            <a:r>
              <a:rPr lang="en-US" sz="1600" b="1" dirty="0">
                <a:solidFill>
                  <a:srgbClr val="595959"/>
                </a:solidFill>
                <a:latin typeface="Arial" pitchFamily="34" charset="0"/>
                <a:cs typeface="Arial" pitchFamily="34" charset="0"/>
              </a:rPr>
              <a:t>SPANCOP Stages:</a:t>
            </a:r>
            <a:br>
              <a:rPr lang="en-US" sz="1600" b="1" dirty="0">
                <a:solidFill>
                  <a:srgbClr val="595959"/>
                </a:solidFill>
                <a:latin typeface="Arial" pitchFamily="34" charset="0"/>
                <a:cs typeface="Arial" pitchFamily="34" charset="0"/>
              </a:rPr>
            </a:br>
            <a:r>
              <a:rPr lang="en-US" sz="1600" dirty="0">
                <a:solidFill>
                  <a:srgbClr val="595959"/>
                </a:solidFill>
                <a:latin typeface="Arial" pitchFamily="34" charset="0"/>
                <a:cs typeface="Arial" pitchFamily="34" charset="0"/>
              </a:rPr>
              <a:t>View of new opportunities in different stages like Suspect, Prospect, Approach, Negotiate, Closed, Order and Payment.</a:t>
            </a:r>
            <a:br>
              <a:rPr lang="en-US" sz="1600" dirty="0">
                <a:solidFill>
                  <a:srgbClr val="595959"/>
                </a:solidFill>
                <a:latin typeface="Arial" pitchFamily="34" charset="0"/>
                <a:cs typeface="Arial" pitchFamily="34" charset="0"/>
              </a:rPr>
            </a:br>
            <a:endParaRPr lang="en-US" sz="1600" dirty="0"/>
          </a:p>
        </p:txBody>
      </p:sp>
      <p:pic>
        <p:nvPicPr>
          <p:cNvPr id="28674" name="Picture 2" descr="C:\Users\gowtham\Desktop\Pipeline_Manager_screenzip\Pipeline_Manager_screen\DSR\new screen\spancop_graph.png"/>
          <p:cNvPicPr>
            <a:picLocks noChangeAspect="1" noChangeArrowheads="1"/>
          </p:cNvPicPr>
          <p:nvPr/>
        </p:nvPicPr>
        <p:blipFill>
          <a:blip r:embed="rId4" cstate="print"/>
          <a:srcRect/>
          <a:stretch>
            <a:fillRect/>
          </a:stretch>
        </p:blipFill>
        <p:spPr bwMode="auto">
          <a:xfrm>
            <a:off x="1544219" y="489333"/>
            <a:ext cx="2782310" cy="5779006"/>
          </a:xfrm>
          <a:prstGeom prst="rect">
            <a:avLst/>
          </a:prstGeom>
          <a:noFill/>
        </p:spPr>
      </p:pic>
    </p:spTree>
    <p:extLst>
      <p:ext uri="{BB962C8B-B14F-4D97-AF65-F5344CB8AC3E}">
        <p14:creationId xmlns:p14="http://schemas.microsoft.com/office/powerpoint/2010/main" xmlns="" val="1190371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DE27B01-2A12-4DCE-B935-8FF261C6F787}"/>
              </a:ext>
            </a:extLst>
          </p:cNvPr>
          <p:cNvSpPr/>
          <p:nvPr/>
        </p:nvSpPr>
        <p:spPr>
          <a:xfrm>
            <a:off x="6705600" y="738779"/>
            <a:ext cx="4733731" cy="1077218"/>
          </a:xfrm>
          <a:prstGeom prst="rect">
            <a:avLst/>
          </a:prstGeom>
          <a:solidFill>
            <a:schemeClr val="bg1">
              <a:lumMod val="95000"/>
            </a:schemeClr>
          </a:solidFill>
        </p:spPr>
        <p:txBody>
          <a:bodyPr wrap="square">
            <a:spAutoFit/>
          </a:bodyPr>
          <a:lstStyle/>
          <a:p>
            <a:r>
              <a:rPr lang="en-US" sz="1600" b="1" dirty="0">
                <a:solidFill>
                  <a:srgbClr val="595959"/>
                </a:solidFill>
                <a:latin typeface="Arial" pitchFamily="34" charset="0"/>
                <a:cs typeface="Arial" pitchFamily="34" charset="0"/>
              </a:rPr>
              <a:t>Monthly Performance:</a:t>
            </a:r>
            <a:br>
              <a:rPr lang="en-US" sz="1600" b="1" dirty="0">
                <a:solidFill>
                  <a:srgbClr val="595959"/>
                </a:solidFill>
                <a:latin typeface="Arial" pitchFamily="34" charset="0"/>
                <a:cs typeface="Arial" pitchFamily="34" charset="0"/>
              </a:rPr>
            </a:br>
            <a:r>
              <a:rPr lang="en-US" sz="1600" dirty="0">
                <a:solidFill>
                  <a:srgbClr val="595959"/>
                </a:solidFill>
                <a:latin typeface="Arial" pitchFamily="34" charset="0"/>
                <a:cs typeface="Arial" pitchFamily="34" charset="0"/>
              </a:rPr>
              <a:t>New opportunities which are converted in different months, this provide graphical view on month wise conversion.</a:t>
            </a:r>
            <a:endParaRPr lang="en-US" sz="1600" dirty="0"/>
          </a:p>
        </p:txBody>
      </p:sp>
      <p:sp>
        <p:nvSpPr>
          <p:cNvPr id="7" name="TextBox 6">
            <a:extLst>
              <a:ext uri="{FF2B5EF4-FFF2-40B4-BE49-F238E27FC236}">
                <a16:creationId xmlns:a16="http://schemas.microsoft.com/office/drawing/2014/main" xmlns="" id="{0CADEE81-EEF0-448C-A8D3-923E5A791935}"/>
              </a:ext>
            </a:extLst>
          </p:cNvPr>
          <p:cNvSpPr txBox="1"/>
          <p:nvPr/>
        </p:nvSpPr>
        <p:spPr>
          <a:xfrm>
            <a:off x="0" y="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8" name="Rectangle 7">
            <a:extLst>
              <a:ext uri="{FF2B5EF4-FFF2-40B4-BE49-F238E27FC236}">
                <a16:creationId xmlns:a16="http://schemas.microsoft.com/office/drawing/2014/main" xmlns="" id="{F5F82271-8B93-4F05-9C63-10A9E57AA1C0}"/>
              </a:ext>
            </a:extLst>
          </p:cNvPr>
          <p:cNvSpPr/>
          <p:nvPr/>
        </p:nvSpPr>
        <p:spPr>
          <a:xfrm rot="16200000" flipH="1">
            <a:off x="6073140" y="216398"/>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60B18897-4AF7-4669-86CE-161C84B6681F}"/>
              </a:ext>
            </a:extLst>
          </p:cNvPr>
          <p:cNvSpPr/>
          <p:nvPr/>
        </p:nvSpPr>
        <p:spPr>
          <a:xfrm rot="16200000" flipH="1">
            <a:off x="6073140" y="-5634335"/>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Users\gowtham\Desktop\Pipeline_Manager_screenzip\Pipeline_Manager_screen\DSR\new screen\monthly_graph.png"/>
          <p:cNvPicPr>
            <a:picLocks noChangeAspect="1" noChangeArrowheads="1"/>
          </p:cNvPicPr>
          <p:nvPr/>
        </p:nvPicPr>
        <p:blipFill>
          <a:blip r:embed="rId2" cstate="print"/>
          <a:srcRect/>
          <a:stretch>
            <a:fillRect/>
          </a:stretch>
        </p:blipFill>
        <p:spPr bwMode="auto">
          <a:xfrm>
            <a:off x="2538652" y="569881"/>
            <a:ext cx="2670156" cy="5546054"/>
          </a:xfrm>
          <a:prstGeom prst="rect">
            <a:avLst/>
          </a:prstGeom>
          <a:noFill/>
        </p:spPr>
      </p:pic>
      <p:grpSp>
        <p:nvGrpSpPr>
          <p:cNvPr id="11" name="Group 10">
            <a:extLst>
              <a:ext uri="{FF2B5EF4-FFF2-40B4-BE49-F238E27FC236}">
                <a16:creationId xmlns:a16="http://schemas.microsoft.com/office/drawing/2014/main" xmlns="" id="{5796B820-E0FE-47EA-AEC2-CF968848C051}"/>
              </a:ext>
            </a:extLst>
          </p:cNvPr>
          <p:cNvGrpSpPr/>
          <p:nvPr/>
        </p:nvGrpSpPr>
        <p:grpSpPr>
          <a:xfrm>
            <a:off x="69275" y="6442056"/>
            <a:ext cx="2912884" cy="280889"/>
            <a:chOff x="0" y="6382216"/>
            <a:chExt cx="2498698" cy="473102"/>
          </a:xfrm>
        </p:grpSpPr>
        <p:pic>
          <p:nvPicPr>
            <p:cNvPr id="12" name="Picture 11" descr="isteer_Logo728x1024.png">
              <a:extLst>
                <a:ext uri="{FF2B5EF4-FFF2-40B4-BE49-F238E27FC236}">
                  <a16:creationId xmlns:a16="http://schemas.microsoft.com/office/drawing/2014/main" xmlns="" id="{C5D97704-F8B8-471C-BB28-DDC4C9B81D5D}"/>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3" name="Picture 12" descr="isteer_Logo728x1024.png">
              <a:extLst>
                <a:ext uri="{FF2B5EF4-FFF2-40B4-BE49-F238E27FC236}">
                  <a16:creationId xmlns:a16="http://schemas.microsoft.com/office/drawing/2014/main" xmlns="" id="{CA7385B1-187F-4AB9-BB4A-4D90CB912499}"/>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Tree>
    <p:extLst>
      <p:ext uri="{BB962C8B-B14F-4D97-AF65-F5344CB8AC3E}">
        <p14:creationId xmlns:p14="http://schemas.microsoft.com/office/powerpoint/2010/main" xmlns="" val="66365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5E1164-9334-4AFB-9747-183F84C58B0D}"/>
              </a:ext>
            </a:extLst>
          </p:cNvPr>
          <p:cNvSpPr>
            <a:spLocks noGrp="1"/>
          </p:cNvSpPr>
          <p:nvPr>
            <p:ph type="title"/>
          </p:nvPr>
        </p:nvSpPr>
        <p:spPr>
          <a:xfrm>
            <a:off x="4708637" y="942680"/>
            <a:ext cx="6020586" cy="1566262"/>
          </a:xfrm>
          <a:solidFill>
            <a:schemeClr val="bg1">
              <a:lumMod val="95000"/>
            </a:schemeClr>
          </a:solidFill>
        </p:spPr>
        <p:txBody>
          <a:bodyPr>
            <a:normAutofit fontScale="90000"/>
          </a:bodyPr>
          <a:lstStyle/>
          <a:p>
            <a:r>
              <a:rPr lang="en-US" b="1" dirty="0">
                <a:solidFill>
                  <a:srgbClr val="595959"/>
                </a:solidFill>
                <a:latin typeface="Arial" pitchFamily="34" charset="0"/>
                <a:cs typeface="Arial" pitchFamily="34" charset="0"/>
              </a:rPr>
              <a:t/>
            </a:r>
            <a:br>
              <a:rPr lang="en-US" b="1" dirty="0">
                <a:solidFill>
                  <a:srgbClr val="595959"/>
                </a:solidFill>
                <a:latin typeface="Arial" pitchFamily="34" charset="0"/>
                <a:cs typeface="Arial" pitchFamily="34" charset="0"/>
              </a:rPr>
            </a:br>
            <a:r>
              <a:rPr lang="en-US" sz="1800" b="1" dirty="0">
                <a:solidFill>
                  <a:srgbClr val="595959"/>
                </a:solidFill>
                <a:latin typeface="Arial" pitchFamily="34" charset="0"/>
                <a:cs typeface="Arial" pitchFamily="34" charset="0"/>
              </a:rPr>
              <a:t>Top Customer</a:t>
            </a:r>
            <a:br>
              <a:rPr lang="en-US" sz="1800" b="1" dirty="0">
                <a:solidFill>
                  <a:srgbClr val="595959"/>
                </a:solidFill>
                <a:latin typeface="Arial" pitchFamily="34" charset="0"/>
                <a:cs typeface="Arial" pitchFamily="34" charset="0"/>
              </a:rPr>
            </a:br>
            <a:r>
              <a:rPr lang="en-US" sz="1800" b="1" dirty="0">
                <a:solidFill>
                  <a:srgbClr val="595959"/>
                </a:solidFill>
                <a:latin typeface="Arial" pitchFamily="34" charset="0"/>
                <a:cs typeface="Arial" pitchFamily="34" charset="0"/>
              </a:rPr>
              <a:t/>
            </a:r>
            <a:br>
              <a:rPr lang="en-US" sz="1800" b="1" dirty="0">
                <a:solidFill>
                  <a:srgbClr val="595959"/>
                </a:solidFill>
                <a:latin typeface="Arial" pitchFamily="34" charset="0"/>
                <a:cs typeface="Arial" pitchFamily="34" charset="0"/>
              </a:rPr>
            </a:br>
            <a:r>
              <a:rPr lang="en-US" sz="1800" dirty="0">
                <a:solidFill>
                  <a:srgbClr val="595959"/>
                </a:solidFill>
                <a:latin typeface="Arial" pitchFamily="34" charset="0"/>
                <a:cs typeface="Arial" pitchFamily="34" charset="0"/>
              </a:rPr>
              <a:t>It is ready reference to review the top customers of the DSR. By tap on customer you can view the details</a:t>
            </a:r>
            <a:r>
              <a:rPr lang="en-US" dirty="0">
                <a:solidFill>
                  <a:srgbClr val="595959"/>
                </a:solidFill>
                <a:latin typeface="Arial" pitchFamily="34" charset="0"/>
                <a:cs typeface="Arial" pitchFamily="34" charset="0"/>
              </a:rPr>
              <a:t/>
            </a:r>
            <a:br>
              <a:rPr lang="en-US" dirty="0">
                <a:solidFill>
                  <a:srgbClr val="595959"/>
                </a:solidFill>
                <a:latin typeface="Arial" pitchFamily="34" charset="0"/>
                <a:cs typeface="Arial" pitchFamily="34" charset="0"/>
              </a:rPr>
            </a:br>
            <a:r>
              <a:rPr lang="en-US" dirty="0">
                <a:solidFill>
                  <a:srgbClr val="595959"/>
                </a:solidFill>
                <a:latin typeface="Arial" pitchFamily="34" charset="0"/>
                <a:cs typeface="Arial" pitchFamily="34" charset="0"/>
              </a:rPr>
              <a:t/>
            </a:r>
            <a:br>
              <a:rPr lang="en-US" dirty="0">
                <a:solidFill>
                  <a:srgbClr val="595959"/>
                </a:solidFill>
                <a:latin typeface="Arial" pitchFamily="34" charset="0"/>
                <a:cs typeface="Arial" pitchFamily="34" charset="0"/>
              </a:rPr>
            </a:br>
            <a:endParaRPr lang="en-US" dirty="0"/>
          </a:p>
        </p:txBody>
      </p:sp>
      <p:sp>
        <p:nvSpPr>
          <p:cNvPr id="4" name="TextBox 3">
            <a:extLst>
              <a:ext uri="{FF2B5EF4-FFF2-40B4-BE49-F238E27FC236}">
                <a16:creationId xmlns:a16="http://schemas.microsoft.com/office/drawing/2014/main" xmlns="" id="{88C76F91-1115-4D02-81FF-A4547E95EDD7}"/>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D0D42046-BBE8-4EA9-8D1B-F4A1663E2F90}"/>
              </a:ext>
            </a:extLst>
          </p:cNvPr>
          <p:cNvGrpSpPr/>
          <p:nvPr/>
        </p:nvGrpSpPr>
        <p:grpSpPr>
          <a:xfrm>
            <a:off x="75413" y="6446955"/>
            <a:ext cx="2912884" cy="411045"/>
            <a:chOff x="0" y="6382216"/>
            <a:chExt cx="2498698" cy="473102"/>
          </a:xfrm>
        </p:grpSpPr>
        <p:pic>
          <p:nvPicPr>
            <p:cNvPr id="6" name="Picture 5" descr="isteer_Logo728x1024.png">
              <a:extLst>
                <a:ext uri="{FF2B5EF4-FFF2-40B4-BE49-F238E27FC236}">
                  <a16:creationId xmlns:a16="http://schemas.microsoft.com/office/drawing/2014/main" xmlns="" id="{F6BE0154-9F3D-4EE5-A882-FE3C39904E5D}"/>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CAC7D8A9-43FB-4365-BECF-A34F40E9ABFE}"/>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AB65E4A4-A5DA-437A-A709-6E68E5581883}"/>
              </a:ext>
            </a:extLst>
          </p:cNvPr>
          <p:cNvSpPr/>
          <p:nvPr/>
        </p:nvSpPr>
        <p:spPr>
          <a:xfrm rot="16200000" flipH="1">
            <a:off x="6073140" y="-576197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20BADA4F-AEDA-48B3-AFA2-961FF01691D0}"/>
              </a:ext>
            </a:extLst>
          </p:cNvPr>
          <p:cNvSpPr/>
          <p:nvPr/>
        </p:nvSpPr>
        <p:spPr>
          <a:xfrm rot="16200000" flipH="1">
            <a:off x="6073137" y="321187"/>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8" name="Picture 4" descr="C:\Users\gowtham\Desktop\Pipeline_Manager_screenzip\Pipeline_Manager_screen\DSR\new screen\topfive.png"/>
          <p:cNvPicPr>
            <a:picLocks noChangeAspect="1" noChangeArrowheads="1"/>
          </p:cNvPicPr>
          <p:nvPr/>
        </p:nvPicPr>
        <p:blipFill>
          <a:blip r:embed="rId4" cstate="print"/>
          <a:srcRect/>
          <a:stretch>
            <a:fillRect/>
          </a:stretch>
        </p:blipFill>
        <p:spPr bwMode="auto">
          <a:xfrm>
            <a:off x="846220" y="403770"/>
            <a:ext cx="2820888" cy="5859130"/>
          </a:xfrm>
          <a:prstGeom prst="rect">
            <a:avLst/>
          </a:prstGeom>
          <a:noFill/>
        </p:spPr>
      </p:pic>
    </p:spTree>
    <p:extLst>
      <p:ext uri="{BB962C8B-B14F-4D97-AF65-F5344CB8AC3E}">
        <p14:creationId xmlns:p14="http://schemas.microsoft.com/office/powerpoint/2010/main" xmlns="" val="1993131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AC4829-3D46-4385-857E-99A21277D107}"/>
              </a:ext>
            </a:extLst>
          </p:cNvPr>
          <p:cNvSpPr>
            <a:spLocks noGrp="1"/>
          </p:cNvSpPr>
          <p:nvPr>
            <p:ph type="title"/>
          </p:nvPr>
        </p:nvSpPr>
        <p:spPr>
          <a:xfrm>
            <a:off x="4528233" y="734235"/>
            <a:ext cx="7239786" cy="1718199"/>
          </a:xfrm>
          <a:solidFill>
            <a:schemeClr val="bg1">
              <a:lumMod val="95000"/>
            </a:schemeClr>
          </a:solidFill>
        </p:spPr>
        <p:txBody>
          <a:bodyPr>
            <a:normAutofit fontScale="90000"/>
          </a:bodyPr>
          <a:lstStyle/>
          <a:p>
            <a:r>
              <a:rPr lang="en-US" sz="1800" b="1" dirty="0">
                <a:solidFill>
                  <a:srgbClr val="595959"/>
                </a:solidFill>
                <a:latin typeface="Arial" pitchFamily="34" charset="0"/>
                <a:cs typeface="Arial" pitchFamily="34" charset="0"/>
              </a:rPr>
              <a:t>League Table:</a:t>
            </a:r>
            <a:br>
              <a:rPr lang="en-US" sz="1800" b="1" dirty="0">
                <a:solidFill>
                  <a:srgbClr val="595959"/>
                </a:solidFill>
                <a:latin typeface="Arial" pitchFamily="34" charset="0"/>
                <a:cs typeface="Arial" pitchFamily="34" charset="0"/>
              </a:rPr>
            </a:br>
            <a:r>
              <a:rPr lang="en-US" sz="1800" b="1" dirty="0">
                <a:solidFill>
                  <a:srgbClr val="595959"/>
                </a:solidFill>
                <a:latin typeface="Arial" pitchFamily="34" charset="0"/>
                <a:cs typeface="Arial" pitchFamily="34" charset="0"/>
              </a:rPr>
              <a:t/>
            </a:r>
            <a:br>
              <a:rPr lang="en-US" sz="1800" b="1" dirty="0">
                <a:solidFill>
                  <a:srgbClr val="595959"/>
                </a:solidFill>
                <a:latin typeface="Arial" pitchFamily="34" charset="0"/>
                <a:cs typeface="Arial" pitchFamily="34" charset="0"/>
              </a:rPr>
            </a:br>
            <a:r>
              <a:rPr lang="en-US" sz="1800" dirty="0">
                <a:solidFill>
                  <a:srgbClr val="595959"/>
                </a:solidFill>
                <a:latin typeface="Arial" pitchFamily="34" charset="0"/>
                <a:cs typeface="Arial" pitchFamily="34" charset="0"/>
              </a:rPr>
              <a:t>Gamification of  key performance indicators for DSR , which will help DSR to compete and improve the performance with in organization, country and Global. We use only the aggregated value to no details will be used. </a:t>
            </a:r>
            <a:r>
              <a:rPr lang="en-US" dirty="0">
                <a:solidFill>
                  <a:srgbClr val="595959"/>
                </a:solidFill>
                <a:latin typeface="Arial" pitchFamily="34" charset="0"/>
                <a:cs typeface="Arial" pitchFamily="34" charset="0"/>
              </a:rPr>
              <a:t/>
            </a:r>
            <a:br>
              <a:rPr lang="en-US" dirty="0">
                <a:solidFill>
                  <a:srgbClr val="595959"/>
                </a:solidFill>
                <a:latin typeface="Arial" pitchFamily="34" charset="0"/>
                <a:cs typeface="Arial" pitchFamily="34" charset="0"/>
              </a:rPr>
            </a:br>
            <a:endParaRPr lang="en-US" dirty="0"/>
          </a:p>
        </p:txBody>
      </p:sp>
      <p:sp>
        <p:nvSpPr>
          <p:cNvPr id="4" name="TextBox 3">
            <a:extLst>
              <a:ext uri="{FF2B5EF4-FFF2-40B4-BE49-F238E27FC236}">
                <a16:creationId xmlns:a16="http://schemas.microsoft.com/office/drawing/2014/main" xmlns="" id="{3BCE6036-02DC-4C4F-A790-D2D7646D84C9}"/>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09FDE7C6-2D7B-4091-BF44-C53E76ECCC5C}"/>
              </a:ext>
            </a:extLst>
          </p:cNvPr>
          <p:cNvGrpSpPr/>
          <p:nvPr/>
        </p:nvGrpSpPr>
        <p:grpSpPr>
          <a:xfrm>
            <a:off x="75413" y="6311900"/>
            <a:ext cx="2912884" cy="411045"/>
            <a:chOff x="0" y="6382216"/>
            <a:chExt cx="2498698" cy="473102"/>
          </a:xfrm>
        </p:grpSpPr>
        <p:pic>
          <p:nvPicPr>
            <p:cNvPr id="6" name="Picture 5" descr="isteer_Logo728x1024.png">
              <a:extLst>
                <a:ext uri="{FF2B5EF4-FFF2-40B4-BE49-F238E27FC236}">
                  <a16:creationId xmlns:a16="http://schemas.microsoft.com/office/drawing/2014/main" xmlns="" id="{67B4DDA7-BDE4-44F4-8151-74B4F4746AEF}"/>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0879E33E-6BB9-4524-BC35-E4611C6BDC78}"/>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9EDDD434-7388-4447-A4F7-26977F722E76}"/>
              </a:ext>
            </a:extLst>
          </p:cNvPr>
          <p:cNvSpPr/>
          <p:nvPr/>
        </p:nvSpPr>
        <p:spPr>
          <a:xfrm rot="16200000" flipH="1">
            <a:off x="6073140" y="-576197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61C09081-F78F-4D40-B29F-B3C44BA26088}"/>
              </a:ext>
            </a:extLst>
          </p:cNvPr>
          <p:cNvSpPr/>
          <p:nvPr/>
        </p:nvSpPr>
        <p:spPr>
          <a:xfrm rot="16200000" flipH="1">
            <a:off x="6073139" y="193040"/>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1" name="Picture 3" descr="C:\Users\gowtham\Desktop\Pipeline_Manager_screenzip\Pipeline_Manager_screen\DSR\6.3.4.png"/>
          <p:cNvPicPr>
            <a:picLocks noChangeAspect="1" noChangeArrowheads="1"/>
          </p:cNvPicPr>
          <p:nvPr/>
        </p:nvPicPr>
        <p:blipFill>
          <a:blip r:embed="rId4" cstate="print"/>
          <a:srcRect/>
          <a:stretch>
            <a:fillRect/>
          </a:stretch>
        </p:blipFill>
        <p:spPr bwMode="auto">
          <a:xfrm>
            <a:off x="1228902" y="417763"/>
            <a:ext cx="2686906" cy="5580842"/>
          </a:xfrm>
          <a:prstGeom prst="rect">
            <a:avLst/>
          </a:prstGeom>
          <a:noFill/>
        </p:spPr>
      </p:pic>
    </p:spTree>
    <p:extLst>
      <p:ext uri="{BB962C8B-B14F-4D97-AF65-F5344CB8AC3E}">
        <p14:creationId xmlns:p14="http://schemas.microsoft.com/office/powerpoint/2010/main" xmlns="" val="17973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8563DF-169B-4298-9C69-49CCE8D0E828}"/>
              </a:ext>
            </a:extLst>
          </p:cNvPr>
          <p:cNvSpPr>
            <a:spLocks noGrp="1"/>
          </p:cNvSpPr>
          <p:nvPr>
            <p:ph type="title"/>
          </p:nvPr>
        </p:nvSpPr>
        <p:spPr>
          <a:xfrm>
            <a:off x="4383462" y="513550"/>
            <a:ext cx="1574278" cy="461665"/>
          </a:xfrm>
          <a:solidFill>
            <a:schemeClr val="bg1">
              <a:lumMod val="95000"/>
            </a:schemeClr>
          </a:solidFill>
        </p:spPr>
        <p:txBody>
          <a:bodyPr>
            <a:normAutofit fontScale="90000"/>
          </a:bodyPr>
          <a:lstStyle/>
          <a:p>
            <a:r>
              <a:rPr lang="en-US" sz="1800" b="1" dirty="0">
                <a:latin typeface="Arial" panose="020B0604020202020204" pitchFamily="34" charset="0"/>
                <a:cs typeface="Arial" panose="020B0604020202020204" pitchFamily="34" charset="0"/>
              </a:rPr>
              <a:t/>
            </a:r>
            <a:br>
              <a:rPr lang="en-US" sz="1800" b="1"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How To Use</a:t>
            </a:r>
            <a:endParaRPr lang="en-US" sz="1800" dirty="0"/>
          </a:p>
        </p:txBody>
      </p:sp>
      <p:sp>
        <p:nvSpPr>
          <p:cNvPr id="3" name="Content Placeholder 2">
            <a:extLst>
              <a:ext uri="{FF2B5EF4-FFF2-40B4-BE49-F238E27FC236}">
                <a16:creationId xmlns:a16="http://schemas.microsoft.com/office/drawing/2014/main" xmlns="" id="{47FFD4D3-0DC6-4D12-8426-5B009A02732A}"/>
              </a:ext>
            </a:extLst>
          </p:cNvPr>
          <p:cNvSpPr>
            <a:spLocks noGrp="1"/>
          </p:cNvSpPr>
          <p:nvPr>
            <p:ph idx="1"/>
          </p:nvPr>
        </p:nvSpPr>
        <p:spPr>
          <a:xfrm>
            <a:off x="4383462" y="1233448"/>
            <a:ext cx="7045751" cy="747593"/>
          </a:xfrm>
          <a:solidFill>
            <a:schemeClr val="bg1">
              <a:lumMod val="95000"/>
            </a:schemeClr>
          </a:solidFill>
        </p:spPr>
        <p:txBody>
          <a:bodyPr/>
          <a:lstStyle/>
          <a:p>
            <a:pPr marL="0" indent="0" algn="just">
              <a:buNone/>
            </a:pPr>
            <a:r>
              <a:rPr lang="en-US" sz="1600" dirty="0">
                <a:latin typeface="Arial" panose="020B0604020202020204" pitchFamily="34" charset="0"/>
                <a:cs typeface="Arial" panose="020B0604020202020204" pitchFamily="34" charset="0"/>
              </a:rPr>
              <a:t>After clicking on the How To Use tab, the below screen is displayed with Manuals in PDF Format.</a:t>
            </a:r>
          </a:p>
          <a:p>
            <a:pPr marL="0" indent="0">
              <a:buNone/>
            </a:pPr>
            <a:endParaRPr lang="en-US" dirty="0"/>
          </a:p>
        </p:txBody>
      </p:sp>
      <p:sp>
        <p:nvSpPr>
          <p:cNvPr id="4" name="TextBox 3">
            <a:extLst>
              <a:ext uri="{FF2B5EF4-FFF2-40B4-BE49-F238E27FC236}">
                <a16:creationId xmlns:a16="http://schemas.microsoft.com/office/drawing/2014/main" xmlns="" id="{9B139B0D-F945-4A4F-B859-1393B57DB002}"/>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9A704BFF-841D-4BAA-B5C3-6D496E2F035D}"/>
              </a:ext>
            </a:extLst>
          </p:cNvPr>
          <p:cNvGrpSpPr/>
          <p:nvPr/>
        </p:nvGrpSpPr>
        <p:grpSpPr>
          <a:xfrm>
            <a:off x="75413" y="6446955"/>
            <a:ext cx="2912884" cy="411045"/>
            <a:chOff x="0" y="6382216"/>
            <a:chExt cx="2498698" cy="473102"/>
          </a:xfrm>
        </p:grpSpPr>
        <p:pic>
          <p:nvPicPr>
            <p:cNvPr id="6" name="Picture 5" descr="isteer_Logo728x1024.png">
              <a:extLst>
                <a:ext uri="{FF2B5EF4-FFF2-40B4-BE49-F238E27FC236}">
                  <a16:creationId xmlns:a16="http://schemas.microsoft.com/office/drawing/2014/main" xmlns="" id="{ABF35BDC-587A-4413-9D6A-8F9BF1F7EF75}"/>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9236F967-A17D-4738-AEA5-FFDA4A463F5C}"/>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408E3285-8135-4657-B524-AAE93866EF2C}"/>
              </a:ext>
            </a:extLst>
          </p:cNvPr>
          <p:cNvSpPr/>
          <p:nvPr/>
        </p:nvSpPr>
        <p:spPr>
          <a:xfrm rot="16200000" flipH="1">
            <a:off x="6073140" y="-576197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CE5CFCC7-DB95-43C7-86A2-7BFF2AC2729C}"/>
              </a:ext>
            </a:extLst>
          </p:cNvPr>
          <p:cNvSpPr/>
          <p:nvPr/>
        </p:nvSpPr>
        <p:spPr>
          <a:xfrm rot="16200000" flipH="1">
            <a:off x="6073140" y="35786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C:\Users\gowtham\Desktop\Pipeline_Manager_screenzip\Pipeline_Manager_screen\DSR\6.7.1.png"/>
          <p:cNvPicPr>
            <a:picLocks noChangeAspect="1" noChangeArrowheads="1"/>
          </p:cNvPicPr>
          <p:nvPr/>
        </p:nvPicPr>
        <p:blipFill>
          <a:blip r:embed="rId5" cstate="print"/>
          <a:srcRect/>
          <a:stretch>
            <a:fillRect/>
          </a:stretch>
        </p:blipFill>
        <p:spPr bwMode="auto">
          <a:xfrm>
            <a:off x="726948" y="394334"/>
            <a:ext cx="2868722" cy="5958484"/>
          </a:xfrm>
          <a:prstGeom prst="rect">
            <a:avLst/>
          </a:prstGeom>
          <a:noFill/>
        </p:spPr>
      </p:pic>
    </p:spTree>
    <p:extLst>
      <p:ext uri="{BB962C8B-B14F-4D97-AF65-F5344CB8AC3E}">
        <p14:creationId xmlns:p14="http://schemas.microsoft.com/office/powerpoint/2010/main" xmlns="" val="4228492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A2362A-F0E8-404E-9424-A70CB5A454A8}"/>
              </a:ext>
            </a:extLst>
          </p:cNvPr>
          <p:cNvSpPr>
            <a:spLocks noGrp="1"/>
          </p:cNvSpPr>
          <p:nvPr>
            <p:ph type="title"/>
          </p:nvPr>
        </p:nvSpPr>
        <p:spPr>
          <a:xfrm>
            <a:off x="4662241" y="409364"/>
            <a:ext cx="6461289" cy="363467"/>
          </a:xfrm>
          <a:solidFill>
            <a:schemeClr val="bg1">
              <a:lumMod val="95000"/>
            </a:schemeClr>
          </a:solidFill>
        </p:spPr>
        <p:txBody>
          <a:bodyPr>
            <a:noAutofit/>
          </a:bodyPr>
          <a:lstStyle/>
          <a:p>
            <a:r>
              <a:rPr lang="en-US" sz="1600" b="1" dirty="0">
                <a:latin typeface="Arial" panose="020B0604020202020204" pitchFamily="34" charset="0"/>
                <a:cs typeface="Arial" panose="020B0604020202020204" pitchFamily="34" charset="0"/>
              </a:rPr>
              <a:t>Settings</a:t>
            </a:r>
            <a:r>
              <a:rPr lang="en-US" sz="1600" dirty="0"/>
              <a:t/>
            </a:r>
            <a:br>
              <a:rPr lang="en-US" sz="1600" dirty="0"/>
            </a:br>
            <a:endParaRPr lang="en-US" sz="1600" dirty="0"/>
          </a:p>
        </p:txBody>
      </p:sp>
      <p:sp>
        <p:nvSpPr>
          <p:cNvPr id="3" name="Content Placeholder 2">
            <a:extLst>
              <a:ext uri="{FF2B5EF4-FFF2-40B4-BE49-F238E27FC236}">
                <a16:creationId xmlns:a16="http://schemas.microsoft.com/office/drawing/2014/main" xmlns="" id="{A598EAF7-471D-4D33-B950-7FA8A7D38D6A}"/>
              </a:ext>
            </a:extLst>
          </p:cNvPr>
          <p:cNvSpPr>
            <a:spLocks noGrp="1"/>
          </p:cNvSpPr>
          <p:nvPr>
            <p:ph idx="1"/>
          </p:nvPr>
        </p:nvSpPr>
        <p:spPr>
          <a:xfrm>
            <a:off x="4662241" y="1039312"/>
            <a:ext cx="6301033" cy="753741"/>
          </a:xfrm>
          <a:solidFill>
            <a:schemeClr val="bg1">
              <a:lumMod val="95000"/>
            </a:schemeClr>
          </a:solidFill>
        </p:spPr>
        <p:txBody>
          <a:bodyPr/>
          <a:lstStyle/>
          <a:p>
            <a:pPr marL="0" indent="0" algn="just">
              <a:buNone/>
            </a:pPr>
            <a:r>
              <a:rPr lang="en-US" sz="1600" dirty="0">
                <a:latin typeface="Arial" panose="020B0604020202020204" pitchFamily="34" charset="0"/>
                <a:cs typeface="Arial" panose="020B0604020202020204" pitchFamily="34" charset="0"/>
              </a:rPr>
              <a:t>After clicking on the Settings tab, the below screen is displayed with Select Language, Select Unit and Change Password.</a:t>
            </a:r>
          </a:p>
          <a:p>
            <a:endParaRPr lang="en-US" dirty="0"/>
          </a:p>
        </p:txBody>
      </p:sp>
      <p:sp>
        <p:nvSpPr>
          <p:cNvPr id="4" name="TextBox 3">
            <a:extLst>
              <a:ext uri="{FF2B5EF4-FFF2-40B4-BE49-F238E27FC236}">
                <a16:creationId xmlns:a16="http://schemas.microsoft.com/office/drawing/2014/main" xmlns="" id="{31DFA9C3-11CA-45A4-9C8B-40464E331B4C}"/>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grpSp>
        <p:nvGrpSpPr>
          <p:cNvPr id="5" name="Group 4">
            <a:extLst>
              <a:ext uri="{FF2B5EF4-FFF2-40B4-BE49-F238E27FC236}">
                <a16:creationId xmlns:a16="http://schemas.microsoft.com/office/drawing/2014/main" xmlns="" id="{897FEA3E-A87C-4523-A16B-B913BBCEEEBF}"/>
              </a:ext>
            </a:extLst>
          </p:cNvPr>
          <p:cNvGrpSpPr/>
          <p:nvPr/>
        </p:nvGrpSpPr>
        <p:grpSpPr>
          <a:xfrm>
            <a:off x="75413" y="6446955"/>
            <a:ext cx="2912884" cy="411045"/>
            <a:chOff x="0" y="6382216"/>
            <a:chExt cx="2498698" cy="473102"/>
          </a:xfrm>
        </p:grpSpPr>
        <p:pic>
          <p:nvPicPr>
            <p:cNvPr id="6" name="Picture 5" descr="isteer_Logo728x1024.png">
              <a:extLst>
                <a:ext uri="{FF2B5EF4-FFF2-40B4-BE49-F238E27FC236}">
                  <a16:creationId xmlns:a16="http://schemas.microsoft.com/office/drawing/2014/main" xmlns="" id="{DEDBE566-9215-4802-8CD9-D70909320FA0}"/>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7" name="Picture 6" descr="isteer_Logo728x1024.png">
              <a:extLst>
                <a:ext uri="{FF2B5EF4-FFF2-40B4-BE49-F238E27FC236}">
                  <a16:creationId xmlns:a16="http://schemas.microsoft.com/office/drawing/2014/main" xmlns="" id="{A0DD002F-6DF1-4A54-A75D-2A10101DF1DC}"/>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8" name="Rectangle 7">
            <a:extLst>
              <a:ext uri="{FF2B5EF4-FFF2-40B4-BE49-F238E27FC236}">
                <a16:creationId xmlns:a16="http://schemas.microsoft.com/office/drawing/2014/main" xmlns="" id="{9D7BE176-312F-4652-B529-5EC4BF7D5088}"/>
              </a:ext>
            </a:extLst>
          </p:cNvPr>
          <p:cNvSpPr/>
          <p:nvPr/>
        </p:nvSpPr>
        <p:spPr>
          <a:xfrm rot="16200000" flipH="1">
            <a:off x="6073140" y="-576197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75D9EBC3-55E6-454A-BC99-95B4AF669089}"/>
              </a:ext>
            </a:extLst>
          </p:cNvPr>
          <p:cNvSpPr/>
          <p:nvPr/>
        </p:nvSpPr>
        <p:spPr>
          <a:xfrm rot="16200000" flipH="1">
            <a:off x="6073140" y="35786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C:\Users\gowtham\Desktop\Pipeline_Manager_screenzip\Pipeline_Manager_screen\DSR\6.8.1.png"/>
          <p:cNvPicPr>
            <a:picLocks noChangeAspect="1" noChangeArrowheads="1"/>
          </p:cNvPicPr>
          <p:nvPr/>
        </p:nvPicPr>
        <p:blipFill>
          <a:blip r:embed="rId4" cstate="print"/>
          <a:srcRect/>
          <a:stretch>
            <a:fillRect/>
          </a:stretch>
        </p:blipFill>
        <p:spPr bwMode="auto">
          <a:xfrm>
            <a:off x="1339110" y="462803"/>
            <a:ext cx="2822804" cy="5863110"/>
          </a:xfrm>
          <a:prstGeom prst="rect">
            <a:avLst/>
          </a:prstGeom>
          <a:noFill/>
        </p:spPr>
      </p:pic>
    </p:spTree>
    <p:extLst>
      <p:ext uri="{BB962C8B-B14F-4D97-AF65-F5344CB8AC3E}">
        <p14:creationId xmlns:p14="http://schemas.microsoft.com/office/powerpoint/2010/main" xmlns="" val="1751859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A1256-7A06-47AA-8AC8-4EDBBEF163E3}"/>
              </a:ext>
            </a:extLst>
          </p:cNvPr>
          <p:cNvSpPr>
            <a:spLocks noGrp="1"/>
          </p:cNvSpPr>
          <p:nvPr>
            <p:ph type="title"/>
          </p:nvPr>
        </p:nvSpPr>
        <p:spPr>
          <a:xfrm>
            <a:off x="5029200" y="1003119"/>
            <a:ext cx="6324600" cy="1113335"/>
          </a:xfrm>
          <a:solidFill>
            <a:schemeClr val="bg1">
              <a:lumMod val="95000"/>
            </a:schemeClr>
          </a:solidFill>
        </p:spPr>
        <p:txBody>
          <a:bodyPr>
            <a:normAutofit fontScale="90000"/>
          </a:bodyPr>
          <a:lstStyle/>
          <a:p>
            <a:r>
              <a:rPr lang="en-US" sz="1800" dirty="0"/>
              <a:t>Click on the Select Language, the pop up window is appeared with different languages. Then we can the select language.</a:t>
            </a:r>
            <a:r>
              <a:rPr lang="en-US" dirty="0"/>
              <a:t/>
            </a:r>
            <a:br>
              <a:rPr lang="en-US" dirty="0"/>
            </a:br>
            <a:endParaRPr lang="en-US" dirty="0"/>
          </a:p>
        </p:txBody>
      </p:sp>
      <p:sp>
        <p:nvSpPr>
          <p:cNvPr id="5" name="Rectangle 4">
            <a:extLst>
              <a:ext uri="{FF2B5EF4-FFF2-40B4-BE49-F238E27FC236}">
                <a16:creationId xmlns:a16="http://schemas.microsoft.com/office/drawing/2014/main" xmlns="" id="{0175EF3D-6535-4332-8EDB-C842105EC737}"/>
              </a:ext>
            </a:extLst>
          </p:cNvPr>
          <p:cNvSpPr/>
          <p:nvPr/>
        </p:nvSpPr>
        <p:spPr>
          <a:xfrm rot="16200000" flipH="1">
            <a:off x="6073140" y="-576197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FE07ECA3-B9BC-4D95-905C-F711668E90AF}"/>
              </a:ext>
            </a:extLst>
          </p:cNvPr>
          <p:cNvSpPr/>
          <p:nvPr/>
        </p:nvSpPr>
        <p:spPr>
          <a:xfrm rot="16200000" flipH="1">
            <a:off x="6073140" y="238760"/>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B24E89C1-40BB-4EA5-9E10-D74B72D72F73}"/>
              </a:ext>
            </a:extLst>
          </p:cNvPr>
          <p:cNvGrpSpPr/>
          <p:nvPr/>
        </p:nvGrpSpPr>
        <p:grpSpPr>
          <a:xfrm>
            <a:off x="76200" y="6357620"/>
            <a:ext cx="2912884" cy="411045"/>
            <a:chOff x="0" y="6382216"/>
            <a:chExt cx="2498698" cy="473102"/>
          </a:xfrm>
        </p:grpSpPr>
        <p:pic>
          <p:nvPicPr>
            <p:cNvPr id="8" name="Picture 7" descr="isteer_Logo728x1024.png">
              <a:extLst>
                <a:ext uri="{FF2B5EF4-FFF2-40B4-BE49-F238E27FC236}">
                  <a16:creationId xmlns:a16="http://schemas.microsoft.com/office/drawing/2014/main" xmlns="" id="{4272BFB7-01DA-4BEF-A8D1-CB8CCFEA58D7}"/>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AE0EA2D4-02AC-47DF-8534-908B4FE52174}"/>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TextBox 10">
            <a:extLst>
              <a:ext uri="{FF2B5EF4-FFF2-40B4-BE49-F238E27FC236}">
                <a16:creationId xmlns:a16="http://schemas.microsoft.com/office/drawing/2014/main" xmlns="" id="{5055A47B-9D3A-478A-9E81-14E58817DAC9}"/>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pic>
        <p:nvPicPr>
          <p:cNvPr id="20482" name="Picture 2" descr="C:\Users\gowtham\Desktop\Pipeline_Manager_screenzip\Pipeline_Manager_screen\DSR\6.8.131.png"/>
          <p:cNvPicPr>
            <a:picLocks noChangeAspect="1" noChangeArrowheads="1"/>
          </p:cNvPicPr>
          <p:nvPr/>
        </p:nvPicPr>
        <p:blipFill>
          <a:blip r:embed="rId4" cstate="print"/>
          <a:srcRect/>
          <a:stretch>
            <a:fillRect/>
          </a:stretch>
        </p:blipFill>
        <p:spPr bwMode="auto">
          <a:xfrm>
            <a:off x="1500188" y="476324"/>
            <a:ext cx="2763094" cy="5739088"/>
          </a:xfrm>
          <a:prstGeom prst="rect">
            <a:avLst/>
          </a:prstGeom>
          <a:noFill/>
        </p:spPr>
      </p:pic>
    </p:spTree>
    <p:extLst>
      <p:ext uri="{BB962C8B-B14F-4D97-AF65-F5344CB8AC3E}">
        <p14:creationId xmlns:p14="http://schemas.microsoft.com/office/powerpoint/2010/main" xmlns="" val="72011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7C239-B7FF-4B6F-9CED-DD13F4B80E9B}"/>
              </a:ext>
            </a:extLst>
          </p:cNvPr>
          <p:cNvSpPr>
            <a:spLocks noGrp="1"/>
          </p:cNvSpPr>
          <p:nvPr>
            <p:ph type="title"/>
          </p:nvPr>
        </p:nvSpPr>
        <p:spPr>
          <a:xfrm>
            <a:off x="838200" y="649852"/>
            <a:ext cx="1733551" cy="1159898"/>
          </a:xfrm>
          <a:solidFill>
            <a:schemeClr val="bg1"/>
          </a:solidFill>
        </p:spPr>
        <p:txBody>
          <a:bodyPr>
            <a:normAutofit/>
          </a:bodyPr>
          <a:lstStyle/>
          <a:p>
            <a:r>
              <a:rPr lang="en-US" sz="1600" b="1" dirty="0">
                <a:latin typeface="Arial" panose="020B0604020202020204" pitchFamily="34" charset="0"/>
                <a:cs typeface="Arial" panose="020B0604020202020204" pitchFamily="34" charset="0"/>
              </a:rPr>
              <a:t>ACRONYMS</a:t>
            </a:r>
            <a:r>
              <a:rPr lang="en-US" dirty="0"/>
              <a:t/>
            </a:r>
            <a:br>
              <a:rPr lang="en-US" dirty="0"/>
            </a:br>
            <a:endParaRPr lang="en-US" dirty="0"/>
          </a:p>
        </p:txBody>
      </p:sp>
      <p:sp>
        <p:nvSpPr>
          <p:cNvPr id="3" name="Content Placeholder 2">
            <a:extLst>
              <a:ext uri="{FF2B5EF4-FFF2-40B4-BE49-F238E27FC236}">
                <a16:creationId xmlns:a16="http://schemas.microsoft.com/office/drawing/2014/main" xmlns="" id="{208DF738-C8CE-4A0D-B42C-37AC411A5788}"/>
              </a:ext>
            </a:extLst>
          </p:cNvPr>
          <p:cNvSpPr>
            <a:spLocks noGrp="1"/>
          </p:cNvSpPr>
          <p:nvPr>
            <p:ph idx="1"/>
          </p:nvPr>
        </p:nvSpPr>
        <p:spPr>
          <a:xfrm>
            <a:off x="666750" y="1335453"/>
            <a:ext cx="7991475" cy="4351338"/>
          </a:xfrm>
          <a:solidFill>
            <a:schemeClr val="bg1">
              <a:lumMod val="95000"/>
            </a:schemeClr>
          </a:solidFill>
        </p:spPr>
        <p:txBody>
          <a:bodyPr>
            <a:normAutofit/>
          </a:bodyPr>
          <a:lstStyle/>
          <a:p>
            <a:pPr lvl="0"/>
            <a:r>
              <a:rPr lang="en-US" sz="1600" dirty="0">
                <a:latin typeface="Arial" panose="020B0604020202020204" pitchFamily="34" charset="0"/>
                <a:cs typeface="Arial" panose="020B0604020202020204" pitchFamily="34" charset="0"/>
              </a:rPr>
              <a:t>DGM</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General Manager</a:t>
            </a:r>
          </a:p>
          <a:p>
            <a:pPr lvl="0"/>
            <a:r>
              <a:rPr lang="en-US" sz="1600" dirty="0">
                <a:latin typeface="Arial" panose="020B0604020202020204" pitchFamily="34" charset="0"/>
                <a:cs typeface="Arial" panose="020B0604020202020204" pitchFamily="34" charset="0"/>
              </a:rPr>
              <a:t>DSM</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Sales Manager</a:t>
            </a:r>
          </a:p>
          <a:p>
            <a:pPr lvl="0"/>
            <a:r>
              <a:rPr lang="en-US" sz="1600" dirty="0">
                <a:latin typeface="Arial" panose="020B0604020202020204" pitchFamily="34" charset="0"/>
                <a:cs typeface="Arial" panose="020B0604020202020204" pitchFamily="34" charset="0"/>
              </a:rPr>
              <a:t>DSR</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Sales Representative</a:t>
            </a:r>
          </a:p>
          <a:p>
            <a:pPr lvl="0"/>
            <a:r>
              <a:rPr lang="en-US" sz="1600" dirty="0">
                <a:latin typeface="Arial" panose="020B0604020202020204" pitchFamily="34" charset="0"/>
                <a:cs typeface="Arial" panose="020B0604020202020204" pitchFamily="34" charset="0"/>
              </a:rPr>
              <a:t>D-FLTS</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Field Lead Technical support</a:t>
            </a:r>
          </a:p>
          <a:p>
            <a:pPr lvl="0"/>
            <a:r>
              <a:rPr lang="en-US" sz="1600" dirty="0">
                <a:latin typeface="Arial" panose="020B0604020202020204" pitchFamily="34" charset="0"/>
                <a:cs typeface="Arial" panose="020B0604020202020204" pitchFamily="34" charset="0"/>
              </a:rPr>
              <a:t>DMM</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Marketing Manager</a:t>
            </a:r>
          </a:p>
          <a:p>
            <a:pPr lvl="0"/>
            <a:r>
              <a:rPr lang="en-US" sz="1600" dirty="0">
                <a:latin typeface="Arial" panose="020B0604020202020204" pitchFamily="34" charset="0"/>
                <a:cs typeface="Arial" panose="020B0604020202020204" pitchFamily="34" charset="0"/>
              </a:rPr>
              <a:t>SPANCOP</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Suspect, Prospect, Approach, Negotiate, Close, Order, Payment.</a:t>
            </a:r>
          </a:p>
          <a:p>
            <a:pPr lvl="0"/>
            <a:r>
              <a:rPr lang="en-US" sz="1600" dirty="0">
                <a:latin typeface="Arial" panose="020B0604020202020204" pitchFamily="34" charset="0"/>
                <a:cs typeface="Arial" panose="020B0604020202020204" pitchFamily="34" charset="0"/>
              </a:rPr>
              <a:t>KPI</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Key Performance Indicator</a:t>
            </a:r>
          </a:p>
          <a:p>
            <a:pPr lvl="0"/>
            <a:r>
              <a:rPr lang="en-US" sz="1600" dirty="0">
                <a:latin typeface="Arial" panose="020B0604020202020204" pitchFamily="34" charset="0"/>
                <a:cs typeface="Arial" panose="020B0604020202020204" pitchFamily="34" charset="0"/>
              </a:rPr>
              <a:t>CPT</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Coverage Penetration Throughput</a:t>
            </a:r>
          </a:p>
          <a:p>
            <a:pPr lvl="0"/>
            <a:r>
              <a:rPr lang="en-US" sz="1600" dirty="0">
                <a:latin typeface="Arial" panose="020B0604020202020204" pitchFamily="34" charset="0"/>
                <a:cs typeface="Arial" panose="020B0604020202020204" pitchFamily="34" charset="0"/>
              </a:rPr>
              <a:t>OEM</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Own equipment manufacturers.</a:t>
            </a:r>
          </a:p>
          <a:p>
            <a:pPr lvl="0"/>
            <a:r>
              <a:rPr lang="en-US" sz="1600" dirty="0">
                <a:latin typeface="Arial" panose="020B0604020202020204" pitchFamily="34" charset="0"/>
                <a:cs typeface="Arial" panose="020B0604020202020204" pitchFamily="34" charset="0"/>
              </a:rPr>
              <a:t>GKA</a:t>
            </a:r>
            <a:r>
              <a:rPr lang="en-US" sz="1600" dirty="0">
                <a:latin typeface="Arial" panose="020B0604020202020204" pitchFamily="34" charset="0"/>
                <a:cs typeface="Arial" panose="020B0604020202020204" pitchFamily="34" charset="0"/>
                <a:sym typeface="Wingdings" panose="05000000000000000000" pitchFamily="2" charset="2"/>
              </a:rPr>
              <a:t> Global Key Account</a:t>
            </a:r>
            <a:endParaRPr lang="en-US" sz="1600" dirty="0">
              <a:latin typeface="Arial" panose="020B0604020202020204" pitchFamily="34" charset="0"/>
              <a:cs typeface="Arial" panose="020B0604020202020204" pitchFamily="34" charset="0"/>
            </a:endParaRPr>
          </a:p>
          <a:p>
            <a:pPr lvl="0"/>
            <a:r>
              <a:rPr lang="en-US" sz="1600" dirty="0">
                <a:latin typeface="Arial" panose="020B0604020202020204" pitchFamily="34" charset="0"/>
                <a:cs typeface="Arial" panose="020B0604020202020204" pitchFamily="34" charset="0"/>
              </a:rPr>
              <a:t>OWL</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Open, Won and Lost</a:t>
            </a:r>
          </a:p>
          <a:p>
            <a:endParaRPr lang="en-US" dirty="0"/>
          </a:p>
        </p:txBody>
      </p:sp>
      <p:sp>
        <p:nvSpPr>
          <p:cNvPr id="4" name="Rectangle 3">
            <a:extLst>
              <a:ext uri="{FF2B5EF4-FFF2-40B4-BE49-F238E27FC236}">
                <a16:creationId xmlns:a16="http://schemas.microsoft.com/office/drawing/2014/main" xmlns="" id="{31DD1C9A-31EC-4E56-9241-E6A49C676111}"/>
              </a:ext>
            </a:extLst>
          </p:cNvPr>
          <p:cNvSpPr/>
          <p:nvPr/>
        </p:nvSpPr>
        <p:spPr>
          <a:xfrm rot="16200000" flipH="1">
            <a:off x="6059389" y="-5694264"/>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10675398-61E4-4554-995F-E2731933AA13}"/>
              </a:ext>
            </a:extLst>
          </p:cNvPr>
          <p:cNvSpPr/>
          <p:nvPr/>
        </p:nvSpPr>
        <p:spPr>
          <a:xfrm rot="16200000" flipH="1">
            <a:off x="6059388" y="313296"/>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xmlns="" id="{19EEE273-1400-4C63-BF77-7D5355560F3E}"/>
              </a:ext>
            </a:extLst>
          </p:cNvPr>
          <p:cNvGrpSpPr/>
          <p:nvPr/>
        </p:nvGrpSpPr>
        <p:grpSpPr>
          <a:xfrm>
            <a:off x="-1" y="6538665"/>
            <a:ext cx="2828041" cy="361756"/>
            <a:chOff x="0" y="6382216"/>
            <a:chExt cx="2498698" cy="473102"/>
          </a:xfrm>
        </p:grpSpPr>
        <p:pic>
          <p:nvPicPr>
            <p:cNvPr id="7" name="Picture 6" descr="isteer_Logo728x1024.png">
              <a:extLst>
                <a:ext uri="{FF2B5EF4-FFF2-40B4-BE49-F238E27FC236}">
                  <a16:creationId xmlns:a16="http://schemas.microsoft.com/office/drawing/2014/main" xmlns="" id="{F354785B-EA00-4292-84B3-B43682D53447}"/>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8" name="Picture 7" descr="isteer_Logo728x1024.png">
              <a:extLst>
                <a:ext uri="{FF2B5EF4-FFF2-40B4-BE49-F238E27FC236}">
                  <a16:creationId xmlns:a16="http://schemas.microsoft.com/office/drawing/2014/main" xmlns="" id="{44D74517-0FAF-4BF2-AEE1-EAFE81F5932E}"/>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9" name="TextBox 8">
            <a:extLst>
              <a:ext uri="{FF2B5EF4-FFF2-40B4-BE49-F238E27FC236}">
                <a16:creationId xmlns:a16="http://schemas.microsoft.com/office/drawing/2014/main" xmlns="" id="{7A0BA7EE-A2AB-40B9-BBC9-F06221DC545D}"/>
              </a:ext>
            </a:extLst>
          </p:cNvPr>
          <p:cNvSpPr txBox="1"/>
          <p:nvPr/>
        </p:nvSpPr>
        <p:spPr>
          <a:xfrm>
            <a:off x="75413" y="-58734"/>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Tree>
    <p:extLst>
      <p:ext uri="{BB962C8B-B14F-4D97-AF65-F5344CB8AC3E}">
        <p14:creationId xmlns:p14="http://schemas.microsoft.com/office/powerpoint/2010/main" xmlns="" val="1304935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0DEF8-74F4-4DBD-B779-49F8E497C7CF}"/>
              </a:ext>
            </a:extLst>
          </p:cNvPr>
          <p:cNvSpPr>
            <a:spLocks noGrp="1"/>
          </p:cNvSpPr>
          <p:nvPr>
            <p:ph type="title"/>
          </p:nvPr>
        </p:nvSpPr>
        <p:spPr>
          <a:xfrm>
            <a:off x="5153026" y="1352157"/>
            <a:ext cx="5962650" cy="1067193"/>
          </a:xfrm>
          <a:solidFill>
            <a:schemeClr val="bg1">
              <a:lumMod val="95000"/>
            </a:schemeClr>
          </a:solidFill>
        </p:spPr>
        <p:txBody>
          <a:bodyPr>
            <a:normAutofit fontScale="90000"/>
          </a:bodyPr>
          <a:lstStyle/>
          <a:p>
            <a:r>
              <a:rPr lang="en-US" sz="1600" dirty="0"/>
              <a:t>Click on the Select Unit, the pop up window is appeared </a:t>
            </a:r>
            <a:r>
              <a:rPr lang="en-US" sz="1600" b="1" dirty="0"/>
              <a:t>with</a:t>
            </a:r>
            <a:r>
              <a:rPr lang="en-US" sz="1600" dirty="0"/>
              <a:t> different Units. In that we can select the Units Cubic meter or Kilo </a:t>
            </a:r>
            <a:r>
              <a:rPr lang="en-US" sz="1600" dirty="0" err="1"/>
              <a:t>Litre</a:t>
            </a:r>
            <a:r>
              <a:rPr lang="en-US" sz="1600" dirty="0"/>
              <a:t>.</a:t>
            </a:r>
            <a:r>
              <a:rPr lang="en-US" dirty="0"/>
              <a:t/>
            </a:r>
            <a:br>
              <a:rPr lang="en-US" dirty="0"/>
            </a:br>
            <a:endParaRPr lang="en-US" dirty="0"/>
          </a:p>
        </p:txBody>
      </p:sp>
      <p:sp>
        <p:nvSpPr>
          <p:cNvPr id="4" name="Rectangle 3">
            <a:extLst>
              <a:ext uri="{FF2B5EF4-FFF2-40B4-BE49-F238E27FC236}">
                <a16:creationId xmlns:a16="http://schemas.microsoft.com/office/drawing/2014/main" xmlns="" id="{12B382F4-C99D-4D02-A945-7E68E6A010F2}"/>
              </a:ext>
            </a:extLst>
          </p:cNvPr>
          <p:cNvSpPr/>
          <p:nvPr/>
        </p:nvSpPr>
        <p:spPr>
          <a:xfrm rot="16200000" flipH="1">
            <a:off x="6073140" y="-5761973"/>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E434E626-21D4-4405-84B1-F3994059456C}"/>
              </a:ext>
            </a:extLst>
          </p:cNvPr>
          <p:cNvSpPr/>
          <p:nvPr/>
        </p:nvSpPr>
        <p:spPr>
          <a:xfrm rot="16200000" flipH="1">
            <a:off x="6073140" y="238760"/>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xmlns="" id="{9F84BCFF-12A1-464E-B885-FFBF625DD145}"/>
              </a:ext>
            </a:extLst>
          </p:cNvPr>
          <p:cNvGrpSpPr/>
          <p:nvPr/>
        </p:nvGrpSpPr>
        <p:grpSpPr>
          <a:xfrm>
            <a:off x="75413" y="6446955"/>
            <a:ext cx="2912884" cy="411045"/>
            <a:chOff x="0" y="6382216"/>
            <a:chExt cx="2498698" cy="473102"/>
          </a:xfrm>
        </p:grpSpPr>
        <p:pic>
          <p:nvPicPr>
            <p:cNvPr id="7" name="Picture 6" descr="isteer_Logo728x1024.png">
              <a:extLst>
                <a:ext uri="{FF2B5EF4-FFF2-40B4-BE49-F238E27FC236}">
                  <a16:creationId xmlns:a16="http://schemas.microsoft.com/office/drawing/2014/main" xmlns="" id="{616ECE2A-26D6-46AD-ABA2-A9444511340C}"/>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8" name="Picture 7" descr="isteer_Logo728x1024.png">
              <a:extLst>
                <a:ext uri="{FF2B5EF4-FFF2-40B4-BE49-F238E27FC236}">
                  <a16:creationId xmlns:a16="http://schemas.microsoft.com/office/drawing/2014/main" xmlns="" id="{22E12A9A-FE04-476F-B8C3-32D20A42DC5A}"/>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TextBox 10">
            <a:extLst>
              <a:ext uri="{FF2B5EF4-FFF2-40B4-BE49-F238E27FC236}">
                <a16:creationId xmlns:a16="http://schemas.microsoft.com/office/drawing/2014/main" xmlns="" id="{C96617C7-3AA1-4B6F-8244-50F80EC602B5}"/>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pic>
        <p:nvPicPr>
          <p:cNvPr id="21506" name="Picture 2" descr="C:\Users\gowtham\Desktop\Pipeline_Manager_screenzip\Pipeline_Manager_screen\DSR\6.8.141..png"/>
          <p:cNvPicPr>
            <a:picLocks noChangeAspect="1" noChangeArrowheads="1"/>
          </p:cNvPicPr>
          <p:nvPr/>
        </p:nvPicPr>
        <p:blipFill>
          <a:blip r:embed="rId4" cstate="print"/>
          <a:srcRect/>
          <a:stretch>
            <a:fillRect/>
          </a:stretch>
        </p:blipFill>
        <p:spPr bwMode="auto">
          <a:xfrm>
            <a:off x="1411323" y="401996"/>
            <a:ext cx="2829452" cy="5876920"/>
          </a:xfrm>
          <a:prstGeom prst="rect">
            <a:avLst/>
          </a:prstGeom>
          <a:noFill/>
        </p:spPr>
      </p:pic>
    </p:spTree>
    <p:extLst>
      <p:ext uri="{BB962C8B-B14F-4D97-AF65-F5344CB8AC3E}">
        <p14:creationId xmlns:p14="http://schemas.microsoft.com/office/powerpoint/2010/main" xmlns="" val="1895726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17C8329-8EFC-4F5A-BCC6-F025C603828B}"/>
              </a:ext>
            </a:extLst>
          </p:cNvPr>
          <p:cNvSpPr>
            <a:spLocks noGrp="1"/>
          </p:cNvSpPr>
          <p:nvPr>
            <p:ph idx="1"/>
          </p:nvPr>
        </p:nvSpPr>
        <p:spPr>
          <a:xfrm>
            <a:off x="5238981" y="946806"/>
            <a:ext cx="6114818" cy="1455387"/>
          </a:xfrm>
          <a:solidFill>
            <a:schemeClr val="bg1">
              <a:lumMod val="95000"/>
            </a:schemeClr>
          </a:solidFill>
        </p:spPr>
        <p:txBody>
          <a:bodyPr/>
          <a:lstStyle/>
          <a:p>
            <a:pPr marL="0" indent="0" algn="just">
              <a:buNone/>
            </a:pPr>
            <a:r>
              <a:rPr lang="en-US" sz="1600" dirty="0"/>
              <a:t>Click on the Change Password, the below screen displayed with Current Password and New Password. After entering all the fields click on Continue button. Password changed successfully message appeared.</a:t>
            </a:r>
          </a:p>
          <a:p>
            <a:endParaRPr lang="en-US" dirty="0"/>
          </a:p>
        </p:txBody>
      </p:sp>
      <p:sp>
        <p:nvSpPr>
          <p:cNvPr id="4" name="Rectangle 3">
            <a:extLst>
              <a:ext uri="{FF2B5EF4-FFF2-40B4-BE49-F238E27FC236}">
                <a16:creationId xmlns:a16="http://schemas.microsoft.com/office/drawing/2014/main" xmlns="" id="{080DDA26-A742-48DB-BA6A-20858FEB87D9}"/>
              </a:ext>
            </a:extLst>
          </p:cNvPr>
          <p:cNvSpPr/>
          <p:nvPr/>
        </p:nvSpPr>
        <p:spPr>
          <a:xfrm rot="16200000" flipH="1">
            <a:off x="6073140" y="346305"/>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82C296FB-E9C1-4962-A155-855BE0522D2A}"/>
              </a:ext>
            </a:extLst>
          </p:cNvPr>
          <p:cNvSpPr/>
          <p:nvPr/>
        </p:nvSpPr>
        <p:spPr>
          <a:xfrm rot="16200000" flipH="1">
            <a:off x="6073140" y="-5669061"/>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D88DB941-BB9F-4A68-977F-6CECCADD2EE9}"/>
              </a:ext>
            </a:extLst>
          </p:cNvPr>
          <p:cNvGrpSpPr/>
          <p:nvPr/>
        </p:nvGrpSpPr>
        <p:grpSpPr>
          <a:xfrm>
            <a:off x="89268" y="6479020"/>
            <a:ext cx="2912884" cy="365125"/>
            <a:chOff x="0" y="6382216"/>
            <a:chExt cx="2498698" cy="473102"/>
          </a:xfrm>
        </p:grpSpPr>
        <p:pic>
          <p:nvPicPr>
            <p:cNvPr id="8" name="Picture 7" descr="isteer_Logo728x1024.png">
              <a:extLst>
                <a:ext uri="{FF2B5EF4-FFF2-40B4-BE49-F238E27FC236}">
                  <a16:creationId xmlns:a16="http://schemas.microsoft.com/office/drawing/2014/main" xmlns="" id="{32088C35-9E9C-49F2-A13A-43AA6A82C48C}"/>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2AFFC701-D699-40AF-8213-F6A48184036F}"/>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TextBox 10">
            <a:extLst>
              <a:ext uri="{FF2B5EF4-FFF2-40B4-BE49-F238E27FC236}">
                <a16:creationId xmlns:a16="http://schemas.microsoft.com/office/drawing/2014/main" xmlns="" id="{3A27C2C3-9B75-4010-894D-EBFAEA531E3E}"/>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pic>
        <p:nvPicPr>
          <p:cNvPr id="22530" name="Picture 2" descr="C:\Users\gowtham\Desktop\Pipeline_Manager_screenzip\Pipeline_Manager_screen\DSR\6.8.11.png"/>
          <p:cNvPicPr>
            <a:picLocks noChangeAspect="1" noChangeArrowheads="1"/>
          </p:cNvPicPr>
          <p:nvPr/>
        </p:nvPicPr>
        <p:blipFill>
          <a:blip r:embed="rId4" cstate="print"/>
          <a:srcRect/>
          <a:stretch>
            <a:fillRect/>
          </a:stretch>
        </p:blipFill>
        <p:spPr bwMode="auto">
          <a:xfrm>
            <a:off x="1246906" y="478826"/>
            <a:ext cx="2784764" cy="5905576"/>
          </a:xfrm>
          <a:prstGeom prst="rect">
            <a:avLst/>
          </a:prstGeom>
          <a:noFill/>
        </p:spPr>
      </p:pic>
    </p:spTree>
    <p:extLst>
      <p:ext uri="{BB962C8B-B14F-4D97-AF65-F5344CB8AC3E}">
        <p14:creationId xmlns:p14="http://schemas.microsoft.com/office/powerpoint/2010/main" xmlns="" val="1360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D5100B-070E-4864-9528-65F7D7EA3F5F}"/>
              </a:ext>
            </a:extLst>
          </p:cNvPr>
          <p:cNvSpPr>
            <a:spLocks noGrp="1"/>
          </p:cNvSpPr>
          <p:nvPr>
            <p:ph type="title"/>
          </p:nvPr>
        </p:nvSpPr>
        <p:spPr>
          <a:xfrm>
            <a:off x="5772149" y="553304"/>
            <a:ext cx="1047751" cy="451285"/>
          </a:xfrm>
          <a:solidFill>
            <a:schemeClr val="bg1">
              <a:lumMod val="95000"/>
            </a:schemeClr>
          </a:solidFill>
        </p:spPr>
        <p:txBody>
          <a:bodyPr>
            <a:normAutofit fontScale="90000"/>
          </a:bodyPr>
          <a:lstStyle/>
          <a:p>
            <a:r>
              <a:rPr lang="en-US" sz="1600" b="1" dirty="0">
                <a:latin typeface="Arial" panose="020B0604020202020204" pitchFamily="34" charset="0"/>
                <a:cs typeface="Arial" panose="020B0604020202020204" pitchFamily="34" charset="0"/>
              </a:rPr>
              <a:t>Help</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xmlns="" id="{FA8D64C7-0E6F-46FD-8A59-19818FDDBF8D}"/>
              </a:ext>
            </a:extLst>
          </p:cNvPr>
          <p:cNvSpPr>
            <a:spLocks noGrp="1"/>
          </p:cNvSpPr>
          <p:nvPr>
            <p:ph idx="1"/>
          </p:nvPr>
        </p:nvSpPr>
        <p:spPr>
          <a:xfrm>
            <a:off x="5495925" y="1253331"/>
            <a:ext cx="5810249" cy="958372"/>
          </a:xfrm>
          <a:solidFill>
            <a:schemeClr val="bg1">
              <a:lumMod val="95000"/>
            </a:schemeClr>
          </a:solidFill>
        </p:spPr>
        <p:txBody>
          <a:bodyPr/>
          <a:lstStyle/>
          <a:p>
            <a:pPr marL="0" indent="0">
              <a:buNone/>
            </a:pPr>
            <a:r>
              <a:rPr lang="en-US" sz="1600" dirty="0"/>
              <a:t>After clicking on the Help tab, the below screen is displayed with Name, Email , Phone No, Address and Remarks.</a:t>
            </a:r>
          </a:p>
          <a:p>
            <a:pPr marL="0" indent="0">
              <a:buNone/>
            </a:pPr>
            <a:endParaRPr lang="en-US" dirty="0"/>
          </a:p>
        </p:txBody>
      </p:sp>
      <p:sp>
        <p:nvSpPr>
          <p:cNvPr id="4" name="Rectangle 3">
            <a:extLst>
              <a:ext uri="{FF2B5EF4-FFF2-40B4-BE49-F238E27FC236}">
                <a16:creationId xmlns:a16="http://schemas.microsoft.com/office/drawing/2014/main" xmlns="" id="{68A6B216-CE26-4AD6-B0E9-CF46FEB3F31F}"/>
              </a:ext>
            </a:extLst>
          </p:cNvPr>
          <p:cNvSpPr/>
          <p:nvPr/>
        </p:nvSpPr>
        <p:spPr>
          <a:xfrm rot="16200000" flipH="1">
            <a:off x="6073140" y="-5714782"/>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552F4E80-1145-4945-984E-30FC9B14ABB6}"/>
              </a:ext>
            </a:extLst>
          </p:cNvPr>
          <p:cNvSpPr/>
          <p:nvPr/>
        </p:nvSpPr>
        <p:spPr>
          <a:xfrm rot="16200000" flipH="1">
            <a:off x="6073140" y="279642"/>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6515C920-80EE-4D0A-8BA1-8748B2142286}"/>
              </a:ext>
            </a:extLst>
          </p:cNvPr>
          <p:cNvGrpSpPr/>
          <p:nvPr/>
        </p:nvGrpSpPr>
        <p:grpSpPr>
          <a:xfrm>
            <a:off x="75413" y="6451310"/>
            <a:ext cx="2912884" cy="365125"/>
            <a:chOff x="0" y="6382216"/>
            <a:chExt cx="2498698" cy="473102"/>
          </a:xfrm>
        </p:grpSpPr>
        <p:pic>
          <p:nvPicPr>
            <p:cNvPr id="8" name="Picture 7" descr="isteer_Logo728x1024.png">
              <a:extLst>
                <a:ext uri="{FF2B5EF4-FFF2-40B4-BE49-F238E27FC236}">
                  <a16:creationId xmlns:a16="http://schemas.microsoft.com/office/drawing/2014/main" xmlns="" id="{6460822C-94D9-450A-9778-DDB6555C16BC}"/>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2B44A6CA-7721-427F-AB5D-52DDF3E727D6}"/>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TextBox 10">
            <a:extLst>
              <a:ext uri="{FF2B5EF4-FFF2-40B4-BE49-F238E27FC236}">
                <a16:creationId xmlns:a16="http://schemas.microsoft.com/office/drawing/2014/main" xmlns="" id="{BFF1BE57-0219-467E-84FD-77954BFCA390}"/>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pic>
        <p:nvPicPr>
          <p:cNvPr id="23554" name="Picture 2" descr="C:\Users\gowtham\Desktop\Pipeline_Manager_screenzip\Pipeline_Manager_screen\DSR\6.9.1.png"/>
          <p:cNvPicPr>
            <a:picLocks noChangeAspect="1" noChangeArrowheads="1"/>
          </p:cNvPicPr>
          <p:nvPr/>
        </p:nvPicPr>
        <p:blipFill>
          <a:blip r:embed="rId4" cstate="print"/>
          <a:srcRect/>
          <a:stretch>
            <a:fillRect/>
          </a:stretch>
        </p:blipFill>
        <p:spPr bwMode="auto">
          <a:xfrm>
            <a:off x="1556915" y="506266"/>
            <a:ext cx="2727588" cy="5665342"/>
          </a:xfrm>
          <a:prstGeom prst="rect">
            <a:avLst/>
          </a:prstGeom>
          <a:noFill/>
        </p:spPr>
      </p:pic>
    </p:spTree>
    <p:extLst>
      <p:ext uri="{BB962C8B-B14F-4D97-AF65-F5344CB8AC3E}">
        <p14:creationId xmlns:p14="http://schemas.microsoft.com/office/powerpoint/2010/main" xmlns="" val="4168028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49F39F-2897-4BFD-8ACB-6C9592738CBE}"/>
              </a:ext>
            </a:extLst>
          </p:cNvPr>
          <p:cNvSpPr>
            <a:spLocks noGrp="1"/>
          </p:cNvSpPr>
          <p:nvPr>
            <p:ph type="title"/>
          </p:nvPr>
        </p:nvSpPr>
        <p:spPr>
          <a:xfrm>
            <a:off x="5610224" y="727075"/>
            <a:ext cx="5781675" cy="1325563"/>
          </a:xfrm>
          <a:solidFill>
            <a:schemeClr val="bg1">
              <a:lumMod val="95000"/>
            </a:schemeClr>
          </a:solidFill>
        </p:spPr>
        <p:txBody>
          <a:bodyPr>
            <a:normAutofit fontScale="90000"/>
          </a:bodyPr>
          <a:lstStyle/>
          <a:p>
            <a:r>
              <a:rPr lang="en-US" sz="1800" dirty="0">
                <a:latin typeface="Arial" panose="020B0604020202020204" pitchFamily="34" charset="0"/>
                <a:cs typeface="Arial" panose="020B0604020202020204" pitchFamily="34" charset="0"/>
              </a:rPr>
              <a:t>After entering the Remarks click on the Submit Problem. The below screen is appeared with alert message.</a:t>
            </a:r>
            <a:r>
              <a:rPr lang="en-US" dirty="0"/>
              <a:t/>
            </a:r>
            <a:br>
              <a:rPr lang="en-US" dirty="0"/>
            </a:br>
            <a:endParaRPr lang="en-US" dirty="0"/>
          </a:p>
        </p:txBody>
      </p:sp>
      <p:sp>
        <p:nvSpPr>
          <p:cNvPr id="5" name="Rectangle 4">
            <a:extLst>
              <a:ext uri="{FF2B5EF4-FFF2-40B4-BE49-F238E27FC236}">
                <a16:creationId xmlns:a16="http://schemas.microsoft.com/office/drawing/2014/main" xmlns="" id="{DFD78D62-A14C-46B1-820F-9FC98753EE31}"/>
              </a:ext>
            </a:extLst>
          </p:cNvPr>
          <p:cNvSpPr/>
          <p:nvPr/>
        </p:nvSpPr>
        <p:spPr>
          <a:xfrm rot="16200000" flipH="1">
            <a:off x="6073140" y="-5714782"/>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B13AB879-B69B-4971-947B-D39D0278D862}"/>
              </a:ext>
            </a:extLst>
          </p:cNvPr>
          <p:cNvSpPr/>
          <p:nvPr/>
        </p:nvSpPr>
        <p:spPr>
          <a:xfrm rot="16200000" flipH="1">
            <a:off x="6044565" y="365344"/>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13C8C3DB-2FA8-4138-BFEB-ABB7708E3C7D}"/>
              </a:ext>
            </a:extLst>
          </p:cNvPr>
          <p:cNvGrpSpPr/>
          <p:nvPr/>
        </p:nvGrpSpPr>
        <p:grpSpPr>
          <a:xfrm>
            <a:off x="75413" y="6492875"/>
            <a:ext cx="2912884" cy="365125"/>
            <a:chOff x="0" y="6382216"/>
            <a:chExt cx="2498698" cy="473102"/>
          </a:xfrm>
        </p:grpSpPr>
        <p:pic>
          <p:nvPicPr>
            <p:cNvPr id="8" name="Picture 7" descr="isteer_Logo728x1024.png">
              <a:extLst>
                <a:ext uri="{FF2B5EF4-FFF2-40B4-BE49-F238E27FC236}">
                  <a16:creationId xmlns:a16="http://schemas.microsoft.com/office/drawing/2014/main" xmlns="" id="{A491AB07-F005-4D52-81A6-61F7FACA7B7F}"/>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63AE4B22-F6BB-4F92-895C-C19C198BF937}"/>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TextBox 10">
            <a:extLst>
              <a:ext uri="{FF2B5EF4-FFF2-40B4-BE49-F238E27FC236}">
                <a16:creationId xmlns:a16="http://schemas.microsoft.com/office/drawing/2014/main" xmlns="" id="{3BC4B7BA-2374-4306-B16B-731AA04C69D4}"/>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pic>
        <p:nvPicPr>
          <p:cNvPr id="24579" name="Picture 3" descr="C:\Users\gowtham\Desktop\Pipeline_Manager_screenzip\Pipeline_Manager_screen\DSR\new screen\feedback.png"/>
          <p:cNvPicPr>
            <a:picLocks noChangeAspect="1" noChangeArrowheads="1"/>
          </p:cNvPicPr>
          <p:nvPr/>
        </p:nvPicPr>
        <p:blipFill>
          <a:blip r:embed="rId4" cstate="print"/>
          <a:srcRect/>
          <a:stretch>
            <a:fillRect/>
          </a:stretch>
        </p:blipFill>
        <p:spPr bwMode="auto">
          <a:xfrm>
            <a:off x="1492609" y="414754"/>
            <a:ext cx="2889090" cy="6000792"/>
          </a:xfrm>
          <a:prstGeom prst="rect">
            <a:avLst/>
          </a:prstGeom>
          <a:noFill/>
        </p:spPr>
      </p:pic>
    </p:spTree>
    <p:extLst>
      <p:ext uri="{BB962C8B-B14F-4D97-AF65-F5344CB8AC3E}">
        <p14:creationId xmlns:p14="http://schemas.microsoft.com/office/powerpoint/2010/main" xmlns="" val="4261702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46B36A-0898-4382-8E6A-820CFB07D34F}"/>
              </a:ext>
            </a:extLst>
          </p:cNvPr>
          <p:cNvSpPr>
            <a:spLocks noGrp="1"/>
          </p:cNvSpPr>
          <p:nvPr>
            <p:ph type="title"/>
          </p:nvPr>
        </p:nvSpPr>
        <p:spPr>
          <a:xfrm>
            <a:off x="5343524" y="531498"/>
            <a:ext cx="1162051" cy="630552"/>
          </a:xfrm>
          <a:solidFill>
            <a:schemeClr val="bg1">
              <a:lumMod val="95000"/>
            </a:schemeClr>
          </a:solidFill>
        </p:spPr>
        <p:txBody>
          <a:bodyPr>
            <a:normAutofit/>
          </a:bodyPr>
          <a:lstStyle/>
          <a:p>
            <a:r>
              <a:rPr lang="en-US" sz="1800" b="1" dirty="0">
                <a:latin typeface="Arial" panose="020B0604020202020204" pitchFamily="34" charset="0"/>
                <a:cs typeface="Arial" panose="020B0604020202020204" pitchFamily="34" charset="0"/>
              </a:rPr>
              <a:t>Log Off</a:t>
            </a:r>
            <a:endParaRPr lang="en-US" dirty="0"/>
          </a:p>
        </p:txBody>
      </p:sp>
      <p:sp>
        <p:nvSpPr>
          <p:cNvPr id="3" name="Content Placeholder 2">
            <a:extLst>
              <a:ext uri="{FF2B5EF4-FFF2-40B4-BE49-F238E27FC236}">
                <a16:creationId xmlns:a16="http://schemas.microsoft.com/office/drawing/2014/main" xmlns="" id="{3EDABF4D-0EF9-4DAB-B8A3-A6E48E1EBD88}"/>
              </a:ext>
            </a:extLst>
          </p:cNvPr>
          <p:cNvSpPr>
            <a:spLocks noGrp="1"/>
          </p:cNvSpPr>
          <p:nvPr>
            <p:ph idx="1"/>
          </p:nvPr>
        </p:nvSpPr>
        <p:spPr>
          <a:xfrm>
            <a:off x="5238981" y="1375729"/>
            <a:ext cx="6114818" cy="991236"/>
          </a:xfrm>
          <a:solidFill>
            <a:schemeClr val="bg1">
              <a:lumMod val="95000"/>
            </a:schemeClr>
          </a:solidFill>
        </p:spPr>
        <p:txBody>
          <a:bodyPr/>
          <a:lstStyle/>
          <a:p>
            <a:pPr marL="0" indent="0" algn="just">
              <a:buNone/>
            </a:pPr>
            <a:r>
              <a:rPr lang="en-US" sz="1600" dirty="0"/>
              <a:t>Click on the Logoff icon on the top right corner of the home page .And confirm the popup message which is shown like “Are you sure to Logoff”.</a:t>
            </a:r>
          </a:p>
          <a:p>
            <a:endParaRPr lang="en-US" dirty="0"/>
          </a:p>
        </p:txBody>
      </p:sp>
      <p:sp>
        <p:nvSpPr>
          <p:cNvPr id="5" name="Rectangle 4">
            <a:extLst>
              <a:ext uri="{FF2B5EF4-FFF2-40B4-BE49-F238E27FC236}">
                <a16:creationId xmlns:a16="http://schemas.microsoft.com/office/drawing/2014/main" xmlns="" id="{351BF8BF-BAA8-4416-B327-6C2699E61F40}"/>
              </a:ext>
            </a:extLst>
          </p:cNvPr>
          <p:cNvSpPr/>
          <p:nvPr/>
        </p:nvSpPr>
        <p:spPr>
          <a:xfrm rot="16200000" flipH="1">
            <a:off x="6073140" y="-5714782"/>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BAF0096C-A4A7-4537-BF96-179CA90FC432}"/>
              </a:ext>
            </a:extLst>
          </p:cNvPr>
          <p:cNvSpPr/>
          <p:nvPr/>
        </p:nvSpPr>
        <p:spPr>
          <a:xfrm rot="16200000" flipH="1">
            <a:off x="6073140" y="285732"/>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7D268BE0-6F1E-4B95-8804-6F7C4F5EE373}"/>
              </a:ext>
            </a:extLst>
          </p:cNvPr>
          <p:cNvGrpSpPr/>
          <p:nvPr/>
        </p:nvGrpSpPr>
        <p:grpSpPr>
          <a:xfrm>
            <a:off x="75413" y="6479020"/>
            <a:ext cx="2912884" cy="365125"/>
            <a:chOff x="0" y="6382216"/>
            <a:chExt cx="2498698" cy="473102"/>
          </a:xfrm>
        </p:grpSpPr>
        <p:pic>
          <p:nvPicPr>
            <p:cNvPr id="8" name="Picture 7" descr="isteer_Logo728x1024.png">
              <a:extLst>
                <a:ext uri="{FF2B5EF4-FFF2-40B4-BE49-F238E27FC236}">
                  <a16:creationId xmlns:a16="http://schemas.microsoft.com/office/drawing/2014/main" xmlns="" id="{1F8BBC5A-6733-43E1-9D7C-E105BEDF71FC}"/>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40F70295-9DFB-4D34-A88F-F9D9DB7D6E45}"/>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TextBox 10">
            <a:extLst>
              <a:ext uri="{FF2B5EF4-FFF2-40B4-BE49-F238E27FC236}">
                <a16:creationId xmlns:a16="http://schemas.microsoft.com/office/drawing/2014/main" xmlns="" id="{86E2B7D8-7D29-48D2-9F5F-776D2D205CCB}"/>
              </a:ext>
            </a:extLst>
          </p:cNvPr>
          <p:cNvSpPr txBox="1"/>
          <p:nvPr/>
        </p:nvSpPr>
        <p:spPr>
          <a:xfrm>
            <a:off x="75413" y="-92280"/>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pic>
        <p:nvPicPr>
          <p:cNvPr id="12" name="Picture 2" descr="C:\Users\gowtham\Desktop\Pipeline_Manager_screenzip\Pipeline_Manager_screen\DSR\5.png"/>
          <p:cNvPicPr>
            <a:picLocks noChangeAspect="1" noChangeArrowheads="1"/>
          </p:cNvPicPr>
          <p:nvPr/>
        </p:nvPicPr>
        <p:blipFill>
          <a:blip r:embed="rId4" cstate="print"/>
          <a:srcRect/>
          <a:stretch>
            <a:fillRect/>
          </a:stretch>
        </p:blipFill>
        <p:spPr bwMode="auto">
          <a:xfrm>
            <a:off x="1283171" y="484912"/>
            <a:ext cx="2781512" cy="5777346"/>
          </a:xfrm>
          <a:prstGeom prst="rect">
            <a:avLst/>
          </a:prstGeom>
          <a:noFill/>
        </p:spPr>
      </p:pic>
    </p:spTree>
    <p:extLst>
      <p:ext uri="{BB962C8B-B14F-4D97-AF65-F5344CB8AC3E}">
        <p14:creationId xmlns:p14="http://schemas.microsoft.com/office/powerpoint/2010/main" xmlns="" val="3753995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88107-801D-47AA-A385-665F3C1F4C78}"/>
              </a:ext>
            </a:extLst>
          </p:cNvPr>
          <p:cNvSpPr>
            <a:spLocks noGrp="1"/>
          </p:cNvSpPr>
          <p:nvPr>
            <p:ph type="title"/>
          </p:nvPr>
        </p:nvSpPr>
        <p:spPr>
          <a:xfrm>
            <a:off x="4873658" y="731259"/>
            <a:ext cx="6645897" cy="1655137"/>
          </a:xfrm>
          <a:solidFill>
            <a:schemeClr val="bg1">
              <a:lumMod val="95000"/>
            </a:schemeClr>
          </a:solidFill>
        </p:spPr>
        <p:txBody>
          <a:bodyPr/>
          <a:lstStyle/>
          <a:p>
            <a:r>
              <a:rPr lang="en-US" sz="1600" b="1" dirty="0">
                <a:latin typeface="Arial" panose="020B0604020202020204" pitchFamily="34" charset="0"/>
                <a:cs typeface="Arial" panose="020B0604020202020204" pitchFamily="34" charset="0"/>
              </a:rPr>
              <a:t>Login Screen</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In the Login screen by entering the User name and Password credentials you can gain access to the application.</a:t>
            </a:r>
            <a:endParaRPr lang="en-US" dirty="0"/>
          </a:p>
        </p:txBody>
      </p:sp>
      <p:sp>
        <p:nvSpPr>
          <p:cNvPr id="5" name="Rectangle 4">
            <a:extLst>
              <a:ext uri="{FF2B5EF4-FFF2-40B4-BE49-F238E27FC236}">
                <a16:creationId xmlns:a16="http://schemas.microsoft.com/office/drawing/2014/main" xmlns="" id="{8CA655A5-5EA7-4F6E-AA6A-CE3D6878914A}"/>
              </a:ext>
            </a:extLst>
          </p:cNvPr>
          <p:cNvSpPr/>
          <p:nvPr/>
        </p:nvSpPr>
        <p:spPr>
          <a:xfrm rot="16200000" flipH="1">
            <a:off x="6059389" y="-5610685"/>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E723D850-FBFE-4588-BEE7-25C6C08ED9F0}"/>
              </a:ext>
            </a:extLst>
          </p:cNvPr>
          <p:cNvSpPr txBox="1"/>
          <p:nvPr/>
        </p:nvSpPr>
        <p:spPr>
          <a:xfrm>
            <a:off x="75414" y="35434"/>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10" name="Rectangle 9">
            <a:extLst>
              <a:ext uri="{FF2B5EF4-FFF2-40B4-BE49-F238E27FC236}">
                <a16:creationId xmlns:a16="http://schemas.microsoft.com/office/drawing/2014/main" xmlns="" id="{A7BFB5FA-F3CD-4884-94E7-B2A74EDBDA08}"/>
              </a:ext>
            </a:extLst>
          </p:cNvPr>
          <p:cNvSpPr/>
          <p:nvPr/>
        </p:nvSpPr>
        <p:spPr>
          <a:xfrm rot="16200000">
            <a:off x="6035433" y="254645"/>
            <a:ext cx="45719" cy="12116586"/>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BD6DDA9D-D592-43D6-AC48-71AE35871592}"/>
              </a:ext>
            </a:extLst>
          </p:cNvPr>
          <p:cNvGrpSpPr/>
          <p:nvPr/>
        </p:nvGrpSpPr>
        <p:grpSpPr>
          <a:xfrm>
            <a:off x="158056" y="6367732"/>
            <a:ext cx="2828041" cy="473102"/>
            <a:chOff x="0" y="6382216"/>
            <a:chExt cx="2498698" cy="473102"/>
          </a:xfrm>
        </p:grpSpPr>
        <p:pic>
          <p:nvPicPr>
            <p:cNvPr id="12" name="Picture 11" descr="isteer_Logo728x1024.png">
              <a:extLst>
                <a:ext uri="{FF2B5EF4-FFF2-40B4-BE49-F238E27FC236}">
                  <a16:creationId xmlns:a16="http://schemas.microsoft.com/office/drawing/2014/main" xmlns="" id="{86F69FD0-86A9-4E59-9C04-E903A8A8347E}"/>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3" name="Picture 12" descr="isteer_Logo728x1024.png">
              <a:extLst>
                <a:ext uri="{FF2B5EF4-FFF2-40B4-BE49-F238E27FC236}">
                  <a16:creationId xmlns:a16="http://schemas.microsoft.com/office/drawing/2014/main" xmlns="" id="{105C9E69-A892-416C-8813-307A4EDC23AB}"/>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pic>
        <p:nvPicPr>
          <p:cNvPr id="1026" name="Picture 2" descr="C:\Users\gowtham\Desktop\Pipeline_Manager_screenzip\Pipeline_Manager_screen\DSR\1.png"/>
          <p:cNvPicPr>
            <a:picLocks noChangeAspect="1" noChangeArrowheads="1"/>
          </p:cNvPicPr>
          <p:nvPr/>
        </p:nvPicPr>
        <p:blipFill>
          <a:blip r:embed="rId5" cstate="print"/>
          <a:srcRect/>
          <a:stretch>
            <a:fillRect/>
          </a:stretch>
        </p:blipFill>
        <p:spPr bwMode="auto">
          <a:xfrm>
            <a:off x="1015728" y="628284"/>
            <a:ext cx="2651380" cy="5507054"/>
          </a:xfrm>
          <a:prstGeom prst="rect">
            <a:avLst/>
          </a:prstGeom>
          <a:noFill/>
        </p:spPr>
      </p:pic>
    </p:spTree>
    <p:extLst>
      <p:ext uri="{BB962C8B-B14F-4D97-AF65-F5344CB8AC3E}">
        <p14:creationId xmlns:p14="http://schemas.microsoft.com/office/powerpoint/2010/main" xmlns="" val="2830828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80D3C6C-D395-4BC3-9B6A-19043BE1212A}"/>
              </a:ext>
            </a:extLst>
          </p:cNvPr>
          <p:cNvSpPr>
            <a:spLocks noGrp="1"/>
          </p:cNvSpPr>
          <p:nvPr>
            <p:ph idx="1"/>
          </p:nvPr>
        </p:nvSpPr>
        <p:spPr>
          <a:xfrm>
            <a:off x="4961956" y="723828"/>
            <a:ext cx="6344238" cy="1360908"/>
          </a:xfrm>
          <a:solidFill>
            <a:schemeClr val="bg1">
              <a:lumMod val="95000"/>
            </a:schemeClr>
          </a:solidFill>
        </p:spPr>
        <p:txBody>
          <a:bodyPr/>
          <a:lstStyle/>
          <a:p>
            <a:endParaRPr lang="en-US" sz="1600" b="1" dirty="0">
              <a:highlight>
                <a:srgbClr val="C0C0C0"/>
              </a:highlight>
            </a:endParaRPr>
          </a:p>
          <a:p>
            <a:pPr marL="0" indent="0" algn="just">
              <a:buNone/>
            </a:pPr>
            <a:r>
              <a:rPr lang="en-US" sz="1600" dirty="0">
                <a:latin typeface="Arial" panose="020B0604020202020204" pitchFamily="34" charset="0"/>
                <a:cs typeface="Arial" panose="020B0604020202020204" pitchFamily="34" charset="0"/>
              </a:rPr>
              <a:t>If you forget your password, you can always click on the “if you forgot password, click here” link below the login button and follow the instructions to recover your password or get a new on</a:t>
            </a:r>
          </a:p>
        </p:txBody>
      </p:sp>
      <p:sp>
        <p:nvSpPr>
          <p:cNvPr id="5" name="Rectangle 4">
            <a:extLst>
              <a:ext uri="{FF2B5EF4-FFF2-40B4-BE49-F238E27FC236}">
                <a16:creationId xmlns:a16="http://schemas.microsoft.com/office/drawing/2014/main" xmlns="" id="{5B53ECC7-62A0-4CD0-8EFC-9A6CD5FD8BAE}"/>
              </a:ext>
            </a:extLst>
          </p:cNvPr>
          <p:cNvSpPr/>
          <p:nvPr/>
        </p:nvSpPr>
        <p:spPr>
          <a:xfrm rot="16200000" flipH="1">
            <a:off x="6073140" y="-5576041"/>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154DEFC2-4CF2-49DF-A143-07EED0E17002}"/>
              </a:ext>
            </a:extLst>
          </p:cNvPr>
          <p:cNvSpPr txBox="1"/>
          <p:nvPr/>
        </p:nvSpPr>
        <p:spPr>
          <a:xfrm>
            <a:off x="75414" y="35434"/>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10" name="Rectangle 9">
            <a:extLst>
              <a:ext uri="{FF2B5EF4-FFF2-40B4-BE49-F238E27FC236}">
                <a16:creationId xmlns:a16="http://schemas.microsoft.com/office/drawing/2014/main" xmlns="" id="{AEA5A892-9191-45A7-BEAA-784771C9066F}"/>
              </a:ext>
            </a:extLst>
          </p:cNvPr>
          <p:cNvSpPr/>
          <p:nvPr/>
        </p:nvSpPr>
        <p:spPr>
          <a:xfrm rot="16200000">
            <a:off x="5854753" y="526759"/>
            <a:ext cx="45719" cy="11755225"/>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974EDB6C-EA0B-4A52-A82C-260EAE96F230}"/>
              </a:ext>
            </a:extLst>
          </p:cNvPr>
          <p:cNvGrpSpPr/>
          <p:nvPr/>
        </p:nvGrpSpPr>
        <p:grpSpPr>
          <a:xfrm>
            <a:off x="-1" y="6493561"/>
            <a:ext cx="2828041" cy="361756"/>
            <a:chOff x="0" y="6382216"/>
            <a:chExt cx="2498698" cy="473102"/>
          </a:xfrm>
        </p:grpSpPr>
        <p:pic>
          <p:nvPicPr>
            <p:cNvPr id="12" name="Picture 11" descr="isteer_Logo728x1024.png">
              <a:extLst>
                <a:ext uri="{FF2B5EF4-FFF2-40B4-BE49-F238E27FC236}">
                  <a16:creationId xmlns:a16="http://schemas.microsoft.com/office/drawing/2014/main" xmlns="" id="{AB65B41D-D70F-4C69-8219-F43F9EDCC2EC}"/>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3" name="Picture 12" descr="isteer_Logo728x1024.png">
              <a:extLst>
                <a:ext uri="{FF2B5EF4-FFF2-40B4-BE49-F238E27FC236}">
                  <a16:creationId xmlns:a16="http://schemas.microsoft.com/office/drawing/2014/main" xmlns="" id="{CF0257BC-CB30-4402-BA18-AAD814B848C2}"/>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pic>
        <p:nvPicPr>
          <p:cNvPr id="15362" name="Picture 2" descr="C:\Users\gowtham\Desktop\Pipeline_Manager_screenzip\Pipeline_Manager_screen\DSR\forget.png"/>
          <p:cNvPicPr>
            <a:picLocks noChangeAspect="1" noChangeArrowheads="1"/>
          </p:cNvPicPr>
          <p:nvPr/>
        </p:nvPicPr>
        <p:blipFill>
          <a:blip r:embed="rId4" cstate="print"/>
          <a:srcRect/>
          <a:stretch>
            <a:fillRect/>
          </a:stretch>
        </p:blipFill>
        <p:spPr bwMode="auto">
          <a:xfrm>
            <a:off x="1086976" y="581461"/>
            <a:ext cx="2768380" cy="5750068"/>
          </a:xfrm>
          <a:prstGeom prst="rect">
            <a:avLst/>
          </a:prstGeom>
          <a:noFill/>
        </p:spPr>
      </p:pic>
    </p:spTree>
    <p:extLst>
      <p:ext uri="{BB962C8B-B14F-4D97-AF65-F5344CB8AC3E}">
        <p14:creationId xmlns:p14="http://schemas.microsoft.com/office/powerpoint/2010/main" xmlns="" val="376425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A43CBE1-205F-4387-AC23-AB2D6B1C4BF7}"/>
              </a:ext>
            </a:extLst>
          </p:cNvPr>
          <p:cNvSpPr txBox="1"/>
          <p:nvPr/>
        </p:nvSpPr>
        <p:spPr>
          <a:xfrm>
            <a:off x="75414" y="35434"/>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5" name="Rectangle 4">
            <a:extLst>
              <a:ext uri="{FF2B5EF4-FFF2-40B4-BE49-F238E27FC236}">
                <a16:creationId xmlns:a16="http://schemas.microsoft.com/office/drawing/2014/main" xmlns="" id="{9F885D94-52C1-4EE7-9506-112D03199B7E}"/>
              </a:ext>
            </a:extLst>
          </p:cNvPr>
          <p:cNvSpPr/>
          <p:nvPr/>
        </p:nvSpPr>
        <p:spPr>
          <a:xfrm rot="16200000" flipH="1">
            <a:off x="6148554" y="-5621762"/>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A469F86-FE36-435A-8152-3B915D00BB16}"/>
              </a:ext>
            </a:extLst>
          </p:cNvPr>
          <p:cNvSpPr/>
          <p:nvPr/>
        </p:nvSpPr>
        <p:spPr>
          <a:xfrm rot="16200000" flipH="1">
            <a:off x="6073140" y="218487"/>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898B2E54-22C8-443B-B263-F7F6E6A4339C}"/>
              </a:ext>
            </a:extLst>
          </p:cNvPr>
          <p:cNvGrpSpPr/>
          <p:nvPr/>
        </p:nvGrpSpPr>
        <p:grpSpPr>
          <a:xfrm>
            <a:off x="69274" y="6392767"/>
            <a:ext cx="2828041" cy="361756"/>
            <a:chOff x="0" y="6382216"/>
            <a:chExt cx="2498698" cy="473102"/>
          </a:xfrm>
        </p:grpSpPr>
        <p:pic>
          <p:nvPicPr>
            <p:cNvPr id="8" name="Picture 7" descr="isteer_Logo728x1024.png">
              <a:extLst>
                <a:ext uri="{FF2B5EF4-FFF2-40B4-BE49-F238E27FC236}">
                  <a16:creationId xmlns:a16="http://schemas.microsoft.com/office/drawing/2014/main" xmlns="" id="{6A6EFEF7-9034-41FA-BD69-72C781464860}"/>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22177588-573B-4D27-9812-C0B8C094D7E9}"/>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2" name="TextBox 11">
            <a:extLst>
              <a:ext uri="{FF2B5EF4-FFF2-40B4-BE49-F238E27FC236}">
                <a16:creationId xmlns:a16="http://schemas.microsoft.com/office/drawing/2014/main" xmlns="" id="{F344DBCD-8ABB-48AF-BD77-97F8C96C2A29}"/>
              </a:ext>
            </a:extLst>
          </p:cNvPr>
          <p:cNvSpPr txBox="1"/>
          <p:nvPr/>
        </p:nvSpPr>
        <p:spPr>
          <a:xfrm>
            <a:off x="6096000" y="1129004"/>
            <a:ext cx="4130351" cy="646331"/>
          </a:xfrm>
          <a:prstGeom prst="rect">
            <a:avLst/>
          </a:prstGeom>
          <a:solidFill>
            <a:schemeClr val="bg1">
              <a:lumMod val="95000"/>
            </a:schemeClr>
          </a:solidFill>
        </p:spPr>
        <p:txBody>
          <a:bodyPr wrap="square" rtlCol="0">
            <a:spAutoFit/>
          </a:bodyPr>
          <a:lstStyle/>
          <a:p>
            <a:r>
              <a:rPr lang="en-US" dirty="0"/>
              <a:t>In Safety measure screen click on the check mark and press Continue.</a:t>
            </a:r>
          </a:p>
        </p:txBody>
      </p:sp>
      <p:pic>
        <p:nvPicPr>
          <p:cNvPr id="10" name="Picture 2" descr="C:\Users\gowtham\Desktop\Pipeline_Manager_screenzip\Pipeline_Manager_screen\DSR\2.png"/>
          <p:cNvPicPr>
            <a:picLocks noChangeAspect="1" noChangeArrowheads="1"/>
          </p:cNvPicPr>
          <p:nvPr/>
        </p:nvPicPr>
        <p:blipFill>
          <a:blip r:embed="rId4" cstate="print"/>
          <a:srcRect/>
          <a:stretch>
            <a:fillRect/>
          </a:stretch>
        </p:blipFill>
        <p:spPr bwMode="auto">
          <a:xfrm>
            <a:off x="1804994" y="576511"/>
            <a:ext cx="2679968" cy="5566432"/>
          </a:xfrm>
          <a:prstGeom prst="rect">
            <a:avLst/>
          </a:prstGeom>
          <a:noFill/>
        </p:spPr>
      </p:pic>
    </p:spTree>
    <p:extLst>
      <p:ext uri="{BB962C8B-B14F-4D97-AF65-F5344CB8AC3E}">
        <p14:creationId xmlns:p14="http://schemas.microsoft.com/office/powerpoint/2010/main" xmlns="" val="2950157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EBA002F-22AE-4F47-89A2-FA2203A9F1D9}"/>
              </a:ext>
            </a:extLst>
          </p:cNvPr>
          <p:cNvSpPr>
            <a:spLocks noGrp="1"/>
          </p:cNvSpPr>
          <p:nvPr>
            <p:ph idx="1"/>
          </p:nvPr>
        </p:nvSpPr>
        <p:spPr>
          <a:xfrm>
            <a:off x="4419817" y="646182"/>
            <a:ext cx="7140019" cy="4713891"/>
          </a:xfrm>
          <a:solidFill>
            <a:schemeClr val="bg1">
              <a:lumMod val="95000"/>
            </a:schemeClr>
          </a:solidFill>
        </p:spPr>
        <p:txBody>
          <a:bodyPr>
            <a:normAutofit/>
          </a:bodyPr>
          <a:lstStyle/>
          <a:p>
            <a:pPr marL="0" indent="0" algn="ctr">
              <a:buNone/>
            </a:pPr>
            <a:r>
              <a:rPr lang="en-US" sz="1600" b="1" dirty="0">
                <a:latin typeface="Arial" panose="020B0604020202020204" pitchFamily="34" charset="0"/>
                <a:cs typeface="Arial" panose="020B0604020202020204" pitchFamily="34" charset="0"/>
              </a:rPr>
              <a:t>DSR Home Page</a:t>
            </a:r>
            <a:endParaRPr lang="en-US" sz="1600" dirty="0">
              <a:latin typeface="Arial" panose="020B0604020202020204" pitchFamily="34" charset="0"/>
              <a:cs typeface="Arial" panose="020B0604020202020204" pitchFamily="34" charset="0"/>
            </a:endParaRPr>
          </a:p>
          <a:p>
            <a:pPr lvl="0" algn="just"/>
            <a:endParaRPr lang="en-US" sz="1600" b="1" dirty="0"/>
          </a:p>
          <a:p>
            <a:pPr lvl="0" algn="just"/>
            <a:r>
              <a:rPr lang="en-US" sz="1600" b="1" dirty="0"/>
              <a:t>Create&gt; New Opportunity</a:t>
            </a:r>
            <a:r>
              <a:rPr lang="en-US" sz="1600" dirty="0"/>
              <a:t> tab, allows the User to create a new lead.</a:t>
            </a:r>
          </a:p>
          <a:p>
            <a:pPr lvl="0" algn="just"/>
            <a:r>
              <a:rPr lang="en-US" sz="1600" b="1" dirty="0"/>
              <a:t>Update&gt; Existing Opportunity</a:t>
            </a:r>
            <a:r>
              <a:rPr lang="en-US" sz="1600" dirty="0"/>
              <a:t> tab, allows the User to view and update an existing lead’s information.</a:t>
            </a:r>
          </a:p>
          <a:p>
            <a:pPr lvl="0" algn="just"/>
            <a:r>
              <a:rPr lang="en-US" sz="1600" dirty="0"/>
              <a:t> </a:t>
            </a:r>
            <a:r>
              <a:rPr lang="en-US" sz="1600" b="1" dirty="0"/>
              <a:t>All Opportunities </a:t>
            </a:r>
            <a:r>
              <a:rPr lang="en-US" sz="1600" dirty="0"/>
              <a:t>tab, lists all the opportunities the User is responsible for.</a:t>
            </a:r>
          </a:p>
          <a:p>
            <a:pPr lvl="0" algn="just"/>
            <a:r>
              <a:rPr lang="en-US" sz="1600" b="1" dirty="0"/>
              <a:t>My Reports</a:t>
            </a:r>
            <a:r>
              <a:rPr lang="en-US" sz="1600" dirty="0"/>
              <a:t> tab, the user gets to view the status of users Annual Target and Pipeline strength.</a:t>
            </a:r>
          </a:p>
          <a:p>
            <a:pPr lvl="0" algn="just"/>
            <a:r>
              <a:rPr lang="en-US" sz="1600" b="1" dirty="0"/>
              <a:t>How to use</a:t>
            </a:r>
            <a:r>
              <a:rPr lang="en-US" sz="1600" dirty="0"/>
              <a:t> tab, takes the user to a users manual for the application.</a:t>
            </a:r>
          </a:p>
          <a:p>
            <a:pPr lvl="0" algn="just"/>
            <a:r>
              <a:rPr lang="en-US" sz="1600" b="1" dirty="0"/>
              <a:t>Settings</a:t>
            </a:r>
            <a:r>
              <a:rPr lang="en-US" sz="1600" dirty="0"/>
              <a:t> tab, allows the user manage the users profile and the mobile app notifications settings </a:t>
            </a:r>
          </a:p>
          <a:p>
            <a:pPr lvl="0" algn="just"/>
            <a:r>
              <a:rPr lang="en-US" sz="1600" b="1" dirty="0"/>
              <a:t>Help </a:t>
            </a:r>
            <a:endParaRPr lang="en-US" sz="1600" dirty="0"/>
          </a:p>
          <a:p>
            <a:pPr lvl="0" algn="just"/>
            <a:r>
              <a:rPr lang="en-US" sz="1600" b="1" dirty="0"/>
              <a:t>Log out </a:t>
            </a:r>
            <a:r>
              <a:rPr lang="en-US" sz="1600" dirty="0"/>
              <a:t>tab, allows the user to Log out of the application.</a:t>
            </a:r>
          </a:p>
          <a:p>
            <a:pPr marL="0" indent="0" algn="just">
              <a:buNone/>
            </a:pPr>
            <a:endParaRPr lang="en-US" dirty="0"/>
          </a:p>
        </p:txBody>
      </p:sp>
      <p:sp>
        <p:nvSpPr>
          <p:cNvPr id="8" name="TextBox 7">
            <a:extLst>
              <a:ext uri="{FF2B5EF4-FFF2-40B4-BE49-F238E27FC236}">
                <a16:creationId xmlns:a16="http://schemas.microsoft.com/office/drawing/2014/main" xmlns="" id="{A6A666E7-009D-4C6C-96A2-297AC0F219F3}"/>
              </a:ext>
            </a:extLst>
          </p:cNvPr>
          <p:cNvSpPr txBox="1"/>
          <p:nvPr/>
        </p:nvSpPr>
        <p:spPr>
          <a:xfrm>
            <a:off x="75413" y="103058"/>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9" name="Rectangle 8">
            <a:extLst>
              <a:ext uri="{FF2B5EF4-FFF2-40B4-BE49-F238E27FC236}">
                <a16:creationId xmlns:a16="http://schemas.microsoft.com/office/drawing/2014/main" xmlns="" id="{F2688203-7DDD-48D5-9B31-7FA242806AD2}"/>
              </a:ext>
            </a:extLst>
          </p:cNvPr>
          <p:cNvSpPr/>
          <p:nvPr/>
        </p:nvSpPr>
        <p:spPr>
          <a:xfrm rot="16200000" flipH="1">
            <a:off x="6073139" y="-5615244"/>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B5A8DD4B-A33E-410A-A182-EA744044A402}"/>
              </a:ext>
            </a:extLst>
          </p:cNvPr>
          <p:cNvSpPr/>
          <p:nvPr/>
        </p:nvSpPr>
        <p:spPr>
          <a:xfrm rot="16200000" flipH="1">
            <a:off x="6073140" y="167766"/>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F392F703-953A-45DF-9B92-23A7563D0F65}"/>
              </a:ext>
            </a:extLst>
          </p:cNvPr>
          <p:cNvGrpSpPr/>
          <p:nvPr/>
        </p:nvGrpSpPr>
        <p:grpSpPr>
          <a:xfrm>
            <a:off x="201821" y="6353746"/>
            <a:ext cx="2828041" cy="411249"/>
            <a:chOff x="0" y="6382216"/>
            <a:chExt cx="2498698" cy="473102"/>
          </a:xfrm>
        </p:grpSpPr>
        <p:pic>
          <p:nvPicPr>
            <p:cNvPr id="12" name="Picture 11" descr="isteer_Logo728x1024.png">
              <a:extLst>
                <a:ext uri="{FF2B5EF4-FFF2-40B4-BE49-F238E27FC236}">
                  <a16:creationId xmlns:a16="http://schemas.microsoft.com/office/drawing/2014/main" xmlns="" id="{8FCA98CA-18A1-4513-8ED3-A5D317770F6A}"/>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3" name="Picture 12" descr="isteer_Logo728x1024.png">
              <a:extLst>
                <a:ext uri="{FF2B5EF4-FFF2-40B4-BE49-F238E27FC236}">
                  <a16:creationId xmlns:a16="http://schemas.microsoft.com/office/drawing/2014/main" xmlns="" id="{2A7182CD-F94A-47C5-A475-DAC199D12416}"/>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pic>
        <p:nvPicPr>
          <p:cNvPr id="3074" name="Picture 2" descr="C:\Users\gowtham\Desktop\Pipeline_Manager_screenzip\Pipeline_Manager_screen\DSR\6.0.png"/>
          <p:cNvPicPr>
            <a:picLocks noChangeAspect="1" noChangeArrowheads="1"/>
          </p:cNvPicPr>
          <p:nvPr/>
        </p:nvPicPr>
        <p:blipFill>
          <a:blip r:embed="rId4" cstate="print"/>
          <a:srcRect/>
          <a:stretch>
            <a:fillRect/>
          </a:stretch>
        </p:blipFill>
        <p:spPr bwMode="auto">
          <a:xfrm>
            <a:off x="898397" y="533432"/>
            <a:ext cx="2969170" cy="5652588"/>
          </a:xfrm>
          <a:prstGeom prst="rect">
            <a:avLst/>
          </a:prstGeom>
          <a:noFill/>
        </p:spPr>
      </p:pic>
    </p:spTree>
    <p:extLst>
      <p:ext uri="{BB962C8B-B14F-4D97-AF65-F5344CB8AC3E}">
        <p14:creationId xmlns:p14="http://schemas.microsoft.com/office/powerpoint/2010/main" xmlns="" val="210678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08B783E-DA06-4D31-90F5-82D2F4ED1C8B}"/>
              </a:ext>
            </a:extLst>
          </p:cNvPr>
          <p:cNvSpPr txBox="1"/>
          <p:nvPr/>
        </p:nvSpPr>
        <p:spPr>
          <a:xfrm>
            <a:off x="75414" y="35434"/>
            <a:ext cx="602058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5" name="Rectangle 4">
            <a:extLst>
              <a:ext uri="{FF2B5EF4-FFF2-40B4-BE49-F238E27FC236}">
                <a16:creationId xmlns:a16="http://schemas.microsoft.com/office/drawing/2014/main" xmlns="" id="{457BD433-1865-46F9-89F9-0A7B8D3A1C92}"/>
              </a:ext>
            </a:extLst>
          </p:cNvPr>
          <p:cNvSpPr/>
          <p:nvPr/>
        </p:nvSpPr>
        <p:spPr>
          <a:xfrm rot="16200000" flipH="1">
            <a:off x="6073140" y="-5645174"/>
            <a:ext cx="45720" cy="12192000"/>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20037195-062B-4445-BD90-7C96C353F28F}"/>
              </a:ext>
            </a:extLst>
          </p:cNvPr>
          <p:cNvSpPr/>
          <p:nvPr/>
        </p:nvSpPr>
        <p:spPr>
          <a:xfrm>
            <a:off x="5940038" y="632529"/>
            <a:ext cx="3827283" cy="1697901"/>
          </a:xfrm>
          <a:prstGeom prst="rect">
            <a:avLst/>
          </a:prstGeom>
          <a:solidFill>
            <a:schemeClr val="bg1">
              <a:lumMod val="95000"/>
            </a:schemeClr>
          </a:solidFill>
        </p:spPr>
        <p:txBody>
          <a:bodyPr wrap="square">
            <a:spAutoFit/>
          </a:bodyPr>
          <a:lstStyle/>
          <a:p>
            <a:pPr algn="just">
              <a:lnSpc>
                <a:spcPct val="120000"/>
              </a:lnSpc>
              <a:spcAft>
                <a:spcPts val="1000"/>
              </a:spcAft>
            </a:pPr>
            <a:r>
              <a:rPr lang="en-US" sz="1600" b="1" dirty="0">
                <a:effectLst/>
                <a:latin typeface="Arial" panose="020B0604020202020204" pitchFamily="34" charset="0"/>
                <a:ea typeface="Yu Mincho" panose="02020400000000000000" pitchFamily="18" charset="-128"/>
                <a:cs typeface="Arial" panose="020B0604020202020204" pitchFamily="34" charset="0"/>
              </a:rPr>
              <a:t>Create New Opportunity</a:t>
            </a:r>
            <a:endParaRPr lang="en-US" sz="1600" dirty="0">
              <a:effectLst/>
              <a:latin typeface="Arial" panose="020B0604020202020204" pitchFamily="34" charset="0"/>
              <a:ea typeface="Yu Mincho" panose="02020400000000000000" pitchFamily="18" charset="-128"/>
              <a:cs typeface="Arial" panose="020B0604020202020204" pitchFamily="34" charset="0"/>
            </a:endParaRPr>
          </a:p>
          <a:p>
            <a:pPr algn="just">
              <a:lnSpc>
                <a:spcPct val="120000"/>
              </a:lnSpc>
              <a:spcAft>
                <a:spcPts val="1000"/>
              </a:spcAft>
            </a:pPr>
            <a:r>
              <a:rPr lang="en-US" sz="1600" dirty="0">
                <a:latin typeface="Arial" panose="020B0604020202020204" pitchFamily="34" charset="0"/>
                <a:ea typeface="Yu Mincho" panose="02020400000000000000" pitchFamily="18" charset="-128"/>
                <a:cs typeface="Arial" panose="020B0604020202020204" pitchFamily="34" charset="0"/>
              </a:rPr>
              <a:t>When clicked on the Create New Opportunity tab, the below screen appears allowing the user to enter the data for a new lead. </a:t>
            </a:r>
            <a:endParaRPr lang="en-US" sz="1600" dirty="0">
              <a:effectLst/>
              <a:latin typeface="Arial" panose="020B0604020202020204" pitchFamily="34" charset="0"/>
              <a:ea typeface="Yu Mincho" panose="02020400000000000000" pitchFamily="18" charset="-128"/>
              <a:cs typeface="Arial" panose="020B0604020202020204" pitchFamily="34" charset="0"/>
            </a:endParaRPr>
          </a:p>
        </p:txBody>
      </p:sp>
      <p:sp>
        <p:nvSpPr>
          <p:cNvPr id="8" name="Rectangle 7">
            <a:extLst>
              <a:ext uri="{FF2B5EF4-FFF2-40B4-BE49-F238E27FC236}">
                <a16:creationId xmlns:a16="http://schemas.microsoft.com/office/drawing/2014/main" xmlns="" id="{0913A734-D125-451B-857F-A413E2DDC7A6}"/>
              </a:ext>
            </a:extLst>
          </p:cNvPr>
          <p:cNvSpPr/>
          <p:nvPr/>
        </p:nvSpPr>
        <p:spPr>
          <a:xfrm rot="16200000">
            <a:off x="6177622" y="238583"/>
            <a:ext cx="45722" cy="12400963"/>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98CB8613-08CA-43A2-8889-146ACA4AEA06}"/>
              </a:ext>
            </a:extLst>
          </p:cNvPr>
          <p:cNvGrpSpPr/>
          <p:nvPr/>
        </p:nvGrpSpPr>
        <p:grpSpPr>
          <a:xfrm>
            <a:off x="171340" y="6508489"/>
            <a:ext cx="2826251" cy="334717"/>
            <a:chOff x="0" y="6382216"/>
            <a:chExt cx="2498698" cy="473102"/>
          </a:xfrm>
        </p:grpSpPr>
        <p:pic>
          <p:nvPicPr>
            <p:cNvPr id="10" name="Picture 9" descr="isteer_Logo728x1024.png">
              <a:extLst>
                <a:ext uri="{FF2B5EF4-FFF2-40B4-BE49-F238E27FC236}">
                  <a16:creationId xmlns:a16="http://schemas.microsoft.com/office/drawing/2014/main" xmlns="" id="{34B6DDDE-FF8F-4116-ABDA-E52B376225E4}"/>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1" name="Picture 10" descr="isteer_Logo728x1024.png">
              <a:extLst>
                <a:ext uri="{FF2B5EF4-FFF2-40B4-BE49-F238E27FC236}">
                  <a16:creationId xmlns:a16="http://schemas.microsoft.com/office/drawing/2014/main" xmlns="" id="{3AB3AE17-A89A-48D4-AB7B-5767D911D505}"/>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pic>
        <p:nvPicPr>
          <p:cNvPr id="4098" name="Picture 2" descr="C:\Users\gowtham\Desktop\Pipeline_Manager_screenzip\Pipeline_Manager_screen\DSR\6.1.1.png"/>
          <p:cNvPicPr>
            <a:picLocks noChangeAspect="1" noChangeArrowheads="1"/>
          </p:cNvPicPr>
          <p:nvPr/>
        </p:nvPicPr>
        <p:blipFill>
          <a:blip r:embed="rId5" cstate="print"/>
          <a:srcRect/>
          <a:stretch>
            <a:fillRect/>
          </a:stretch>
        </p:blipFill>
        <p:spPr bwMode="auto">
          <a:xfrm>
            <a:off x="1527001" y="500041"/>
            <a:ext cx="2820304" cy="5857916"/>
          </a:xfrm>
          <a:prstGeom prst="rect">
            <a:avLst/>
          </a:prstGeom>
          <a:noFill/>
        </p:spPr>
      </p:pic>
    </p:spTree>
    <p:extLst>
      <p:ext uri="{BB962C8B-B14F-4D97-AF65-F5344CB8AC3E}">
        <p14:creationId xmlns:p14="http://schemas.microsoft.com/office/powerpoint/2010/main" xmlns="" val="4185942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7F9FAFD-1FED-4051-9FE4-69536F1C9063}"/>
              </a:ext>
            </a:extLst>
          </p:cNvPr>
          <p:cNvSpPr txBox="1"/>
          <p:nvPr/>
        </p:nvSpPr>
        <p:spPr>
          <a:xfrm>
            <a:off x="127259" y="-41182"/>
            <a:ext cx="6088345"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Sales Representative</a:t>
            </a:r>
          </a:p>
        </p:txBody>
      </p:sp>
      <p:sp>
        <p:nvSpPr>
          <p:cNvPr id="5" name="Rectangle 4">
            <a:extLst>
              <a:ext uri="{FF2B5EF4-FFF2-40B4-BE49-F238E27FC236}">
                <a16:creationId xmlns:a16="http://schemas.microsoft.com/office/drawing/2014/main" xmlns="" id="{8936C3FA-69FE-4E1A-A4C1-19E7BDADB30B}"/>
              </a:ext>
            </a:extLst>
          </p:cNvPr>
          <p:cNvSpPr/>
          <p:nvPr/>
        </p:nvSpPr>
        <p:spPr>
          <a:xfrm rot="16200000">
            <a:off x="6073140" y="-5652656"/>
            <a:ext cx="45723" cy="12192002"/>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C1561217-5382-4C35-AF7F-5857CAB82101}"/>
              </a:ext>
            </a:extLst>
          </p:cNvPr>
          <p:cNvSpPr/>
          <p:nvPr/>
        </p:nvSpPr>
        <p:spPr>
          <a:xfrm rot="16200000">
            <a:off x="6073137" y="196224"/>
            <a:ext cx="45723" cy="12192002"/>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EC6AD222-3DA4-4AAD-8BAF-1DCA80D0ECBB}"/>
              </a:ext>
            </a:extLst>
          </p:cNvPr>
          <p:cNvGrpSpPr/>
          <p:nvPr/>
        </p:nvGrpSpPr>
        <p:grpSpPr>
          <a:xfrm>
            <a:off x="69275" y="6423662"/>
            <a:ext cx="2714151" cy="354509"/>
            <a:chOff x="0" y="6382216"/>
            <a:chExt cx="2498698" cy="473102"/>
          </a:xfrm>
        </p:grpSpPr>
        <p:pic>
          <p:nvPicPr>
            <p:cNvPr id="8" name="Picture 7" descr="isteer_Logo728x1024.png">
              <a:extLst>
                <a:ext uri="{FF2B5EF4-FFF2-40B4-BE49-F238E27FC236}">
                  <a16:creationId xmlns:a16="http://schemas.microsoft.com/office/drawing/2014/main" xmlns="" id="{56F07B6B-922E-441B-8BF2-73BB0A0A5280}"/>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50A67F3A-7AE7-41ED-ACE0-488B5EEB0733}"/>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Rectangle 10">
            <a:extLst>
              <a:ext uri="{FF2B5EF4-FFF2-40B4-BE49-F238E27FC236}">
                <a16:creationId xmlns:a16="http://schemas.microsoft.com/office/drawing/2014/main" xmlns="" id="{2FD6429C-948D-48FD-931E-DC1E7A81C41E}"/>
              </a:ext>
            </a:extLst>
          </p:cNvPr>
          <p:cNvSpPr/>
          <p:nvPr/>
        </p:nvSpPr>
        <p:spPr>
          <a:xfrm>
            <a:off x="5427306" y="927872"/>
            <a:ext cx="6096000" cy="584775"/>
          </a:xfrm>
          <a:prstGeom prst="rect">
            <a:avLst/>
          </a:prstGeom>
          <a:solidFill>
            <a:schemeClr val="bg1">
              <a:lumMod val="95000"/>
            </a:schemeClr>
          </a:solidFill>
        </p:spPr>
        <p:txBody>
          <a:bodyPr>
            <a:spAutoFit/>
          </a:bodyPr>
          <a:lstStyle/>
          <a:p>
            <a:pPr algn="just"/>
            <a:r>
              <a:rPr lang="en-US" sz="1600" dirty="0">
                <a:latin typeface="Arial" panose="020B0604020202020204" pitchFamily="34" charset="0"/>
                <a:ea typeface="Yu Mincho" panose="02020400000000000000" pitchFamily="18" charset="-128"/>
                <a:cs typeface="Arial" panose="020B0604020202020204" pitchFamily="34" charset="0"/>
              </a:rPr>
              <a:t>After entering all the data, the new Opportunity is created for that particular DSR.</a:t>
            </a:r>
            <a:endParaRPr lang="en-US" sz="1600" dirty="0"/>
          </a:p>
        </p:txBody>
      </p:sp>
      <p:pic>
        <p:nvPicPr>
          <p:cNvPr id="5122" name="Picture 2" descr="C:\Users\gowtham\Desktop\Pipeline_Manager_screenzip\Pipeline_Manager_screen\DSR\6.1.2.png"/>
          <p:cNvPicPr>
            <a:picLocks noChangeAspect="1" noChangeArrowheads="1"/>
          </p:cNvPicPr>
          <p:nvPr/>
        </p:nvPicPr>
        <p:blipFill>
          <a:blip r:embed="rId4" cstate="print"/>
          <a:srcRect/>
          <a:stretch>
            <a:fillRect/>
          </a:stretch>
        </p:blipFill>
        <p:spPr bwMode="auto">
          <a:xfrm>
            <a:off x="1532415" y="522634"/>
            <a:ext cx="2728704" cy="5667660"/>
          </a:xfrm>
          <a:prstGeom prst="rect">
            <a:avLst/>
          </a:prstGeom>
          <a:noFill/>
        </p:spPr>
      </p:pic>
    </p:spTree>
    <p:extLst>
      <p:ext uri="{BB962C8B-B14F-4D97-AF65-F5344CB8AC3E}">
        <p14:creationId xmlns:p14="http://schemas.microsoft.com/office/powerpoint/2010/main" xmlns="" val="1013200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1455</TotalTime>
  <Words>1167</Words>
  <Application>Microsoft Office PowerPoint</Application>
  <PresentationFormat>Custom</PresentationFormat>
  <Paragraphs>169</Paragraphs>
  <Slides>34</Slides>
  <Notes>9</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PIPELINE MANAGER</vt:lpstr>
      <vt:lpstr>Table of Contents</vt:lpstr>
      <vt:lpstr>ACRONYMS </vt:lpstr>
      <vt:lpstr>Login Screen  In the Login screen by entering the User name and Password credentials you can gain access to the application.</vt:lpstr>
      <vt:lpstr>Slide 5</vt:lpstr>
      <vt:lpstr>Slide 6</vt:lpstr>
      <vt:lpstr>Slide 7</vt:lpstr>
      <vt:lpstr>Slide 8</vt:lpstr>
      <vt:lpstr>Slide 9</vt:lpstr>
      <vt:lpstr>Slide 10</vt:lpstr>
      <vt:lpstr>Slide 11</vt:lpstr>
      <vt:lpstr>Slide 12</vt:lpstr>
      <vt:lpstr> When clicked on the Update Existing Opportunity tab the below screen appears. In this view the list of all the opportunities that are under the responsibility of the logged in DSR are displayed.  The DSR can select the Opportunity to edit by scrolling or using the search capability of the opportunities by clicking on the search button in the header. Filter  option  available to filter based on sectors currently.            </vt:lpstr>
      <vt:lpstr>By clicking on the specific Opportunity, the DSR can view and update the details of that Opportunity. </vt:lpstr>
      <vt:lpstr>Slide 15</vt:lpstr>
      <vt:lpstr>My Reports</vt:lpstr>
      <vt:lpstr>Slide 17</vt:lpstr>
      <vt:lpstr>Slide 18</vt:lpstr>
      <vt:lpstr>Slide 19</vt:lpstr>
      <vt:lpstr>Incremental Target Delivered: Graphical representation for  new opportunities sales volume billed till now.   Pipeline Sector Split: New opportunities which are all in different sectors like General Manufacturing, Fleet, Mining etc.  SPANCOP Stages: View of new opportunities in different stages like Suspect, Prospect, Approach, Negotiate, Closed, Order and Payment.  Monthly Performance: New opportunities which are converted in different months, this provide graphical view on month wise conversion. </vt:lpstr>
      <vt:lpstr>Slide 21</vt:lpstr>
      <vt:lpstr>Slide 22</vt:lpstr>
      <vt:lpstr>Slide 23</vt:lpstr>
      <vt:lpstr>Slide 24</vt:lpstr>
      <vt:lpstr> Top Customer  It is ready reference to review the top customers of the DSR. By tap on customer you can view the details  </vt:lpstr>
      <vt:lpstr>League Table:  Gamification of  key performance indicators for DSR , which will help DSR to compete and improve the performance with in organization, country and Global. We use only the aggregated value to no details will be used.  </vt:lpstr>
      <vt:lpstr> How To Use</vt:lpstr>
      <vt:lpstr>Settings </vt:lpstr>
      <vt:lpstr>Click on the Select Language, the pop up window is appeared with different languages. Then we can the select language. </vt:lpstr>
      <vt:lpstr>Click on the Select Unit, the pop up window is appeared with different Units. In that we can select the Units Cubic meter or Kilo Litre. </vt:lpstr>
      <vt:lpstr>Slide 31</vt:lpstr>
      <vt:lpstr>Help </vt:lpstr>
      <vt:lpstr>After entering the Remarks click on the Submit Problem. The below screen is appeared with alert message. </vt:lpstr>
      <vt:lpstr>Log Off</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 G</dc:creator>
  <cp:lastModifiedBy>phpdeveloperbalaji</cp:lastModifiedBy>
  <cp:revision>97</cp:revision>
  <dcterms:created xsi:type="dcterms:W3CDTF">2017-12-28T05:04:19Z</dcterms:created>
  <dcterms:modified xsi:type="dcterms:W3CDTF">2018-07-02T14:09:23Z</dcterms:modified>
</cp:coreProperties>
</file>